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57" r:id="rId4"/>
    <p:sldId id="281" r:id="rId5"/>
    <p:sldId id="280" r:id="rId6"/>
    <p:sldId id="284" r:id="rId7"/>
    <p:sldId id="282" r:id="rId8"/>
    <p:sldId id="283" r:id="rId9"/>
    <p:sldId id="271" r:id="rId10"/>
  </p:sldIdLst>
  <p:sldSz cx="12192000" cy="6858000"/>
  <p:notesSz cx="6858000" cy="9144000"/>
  <p:defaultTextStyle>
    <a:defPPr>
      <a:defRPr lang="mt-M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69B5B1-2711-4DF0-8956-B5145E77F3F3}" v="4" dt="2024-01-31T07:09:43.0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opher Farrugia" userId="0cec380a-a9ce-4755-996d-7a060e7c68b3" providerId="ADAL" clId="{3F69B5B1-2711-4DF0-8956-B5145E77F3F3}"/>
    <pc:docChg chg="custSel addSld delSld modSld">
      <pc:chgData name="Christopher Farrugia" userId="0cec380a-a9ce-4755-996d-7a060e7c68b3" providerId="ADAL" clId="{3F69B5B1-2711-4DF0-8956-B5145E77F3F3}" dt="2024-01-31T07:16:12.926" v="627" actId="20577"/>
      <pc:docMkLst>
        <pc:docMk/>
      </pc:docMkLst>
      <pc:sldChg chg="modSp mod">
        <pc:chgData name="Christopher Farrugia" userId="0cec380a-a9ce-4755-996d-7a060e7c68b3" providerId="ADAL" clId="{3F69B5B1-2711-4DF0-8956-B5145E77F3F3}" dt="2024-01-31T07:07:16.342" v="39" actId="20577"/>
        <pc:sldMkLst>
          <pc:docMk/>
          <pc:sldMk cId="651723928" sldId="256"/>
        </pc:sldMkLst>
        <pc:spChg chg="mod">
          <ac:chgData name="Christopher Farrugia" userId="0cec380a-a9ce-4755-996d-7a060e7c68b3" providerId="ADAL" clId="{3F69B5B1-2711-4DF0-8956-B5145E77F3F3}" dt="2024-01-31T07:07:16.342" v="39" actId="20577"/>
          <ac:spMkLst>
            <pc:docMk/>
            <pc:sldMk cId="651723928" sldId="256"/>
            <ac:spMk id="6" creationId="{C985FEC2-C968-982E-6B0D-AC51C23BBF2F}"/>
          </ac:spMkLst>
        </pc:spChg>
      </pc:sldChg>
      <pc:sldChg chg="modSp mod">
        <pc:chgData name="Christopher Farrugia" userId="0cec380a-a9ce-4755-996d-7a060e7c68b3" providerId="ADAL" clId="{3F69B5B1-2711-4DF0-8956-B5145E77F3F3}" dt="2024-01-31T07:08:24.543" v="101" actId="113"/>
        <pc:sldMkLst>
          <pc:docMk/>
          <pc:sldMk cId="1728913632" sldId="280"/>
        </pc:sldMkLst>
        <pc:spChg chg="mod">
          <ac:chgData name="Christopher Farrugia" userId="0cec380a-a9ce-4755-996d-7a060e7c68b3" providerId="ADAL" clId="{3F69B5B1-2711-4DF0-8956-B5145E77F3F3}" dt="2024-01-31T07:08:24.543" v="101" actId="113"/>
          <ac:spMkLst>
            <pc:docMk/>
            <pc:sldMk cId="1728913632" sldId="280"/>
            <ac:spMk id="4" creationId="{FD4C0F84-DC33-C318-9257-4E0AEB744B12}"/>
          </ac:spMkLst>
        </pc:spChg>
      </pc:sldChg>
      <pc:sldChg chg="modSp mod">
        <pc:chgData name="Christopher Farrugia" userId="0cec380a-a9ce-4755-996d-7a060e7c68b3" providerId="ADAL" clId="{3F69B5B1-2711-4DF0-8956-B5145E77F3F3}" dt="2024-01-31T07:16:12.926" v="627" actId="20577"/>
        <pc:sldMkLst>
          <pc:docMk/>
          <pc:sldMk cId="801563936" sldId="282"/>
        </pc:sldMkLst>
        <pc:spChg chg="mod">
          <ac:chgData name="Christopher Farrugia" userId="0cec380a-a9ce-4755-996d-7a060e7c68b3" providerId="ADAL" clId="{3F69B5B1-2711-4DF0-8956-B5145E77F3F3}" dt="2024-01-31T07:16:12.926" v="627" actId="20577"/>
          <ac:spMkLst>
            <pc:docMk/>
            <pc:sldMk cId="801563936" sldId="282"/>
            <ac:spMk id="4" creationId="{FD4C0F84-DC33-C318-9257-4E0AEB744B12}"/>
          </ac:spMkLst>
        </pc:spChg>
      </pc:sldChg>
      <pc:sldChg chg="modSp mod">
        <pc:chgData name="Christopher Farrugia" userId="0cec380a-a9ce-4755-996d-7a060e7c68b3" providerId="ADAL" clId="{3F69B5B1-2711-4DF0-8956-B5145E77F3F3}" dt="2024-01-31T07:15:31.746" v="626" actId="20577"/>
        <pc:sldMkLst>
          <pc:docMk/>
          <pc:sldMk cId="1262180714" sldId="283"/>
        </pc:sldMkLst>
        <pc:spChg chg="mod">
          <ac:chgData name="Christopher Farrugia" userId="0cec380a-a9ce-4755-996d-7a060e7c68b3" providerId="ADAL" clId="{3F69B5B1-2711-4DF0-8956-B5145E77F3F3}" dt="2024-01-31T07:15:31.746" v="626" actId="20577"/>
          <ac:spMkLst>
            <pc:docMk/>
            <pc:sldMk cId="1262180714" sldId="283"/>
            <ac:spMk id="4" creationId="{FD4C0F84-DC33-C318-9257-4E0AEB744B12}"/>
          </ac:spMkLst>
        </pc:spChg>
      </pc:sldChg>
      <pc:sldChg chg="modSp add mod setBg">
        <pc:chgData name="Christopher Farrugia" userId="0cec380a-a9ce-4755-996d-7a060e7c68b3" providerId="ADAL" clId="{3F69B5B1-2711-4DF0-8956-B5145E77F3F3}" dt="2024-01-31T07:14:24.118" v="601" actId="20577"/>
        <pc:sldMkLst>
          <pc:docMk/>
          <pc:sldMk cId="3173954338" sldId="284"/>
        </pc:sldMkLst>
        <pc:spChg chg="mod">
          <ac:chgData name="Christopher Farrugia" userId="0cec380a-a9ce-4755-996d-7a060e7c68b3" providerId="ADAL" clId="{3F69B5B1-2711-4DF0-8956-B5145E77F3F3}" dt="2024-01-31T07:14:24.118" v="601" actId="20577"/>
          <ac:spMkLst>
            <pc:docMk/>
            <pc:sldMk cId="3173954338" sldId="284"/>
            <ac:spMk id="4" creationId="{FD4C0F84-DC33-C318-9257-4E0AEB744B12}"/>
          </ac:spMkLst>
        </pc:spChg>
      </pc:sldChg>
      <pc:sldChg chg="add del setBg">
        <pc:chgData name="Christopher Farrugia" userId="0cec380a-a9ce-4755-996d-7a060e7c68b3" providerId="ADAL" clId="{3F69B5B1-2711-4DF0-8956-B5145E77F3F3}" dt="2024-01-31T07:09:32.442" v="103"/>
        <pc:sldMkLst>
          <pc:docMk/>
          <pc:sldMk cId="3370280781" sldId="28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9DC2F-284A-B6C4-D53B-82BA6BDA5F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51D05B-EBF1-47DB-A46D-23AEC1A6F9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ACD5A-130A-60D7-1E2C-30CCA7C7F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31/01/2024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313600-BE10-B067-46B5-3F41AE24F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751B2-824C-3D20-64AA-42ACA471B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913758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CD62F-06BA-A9ED-4D7F-8778083E3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B56B60-5937-757F-680A-89A0007DA2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B8A06-F965-9FCE-E25D-9931FD82E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31/01/2024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C2BCB-1A69-110E-B257-56C0114AA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03645-A0CA-829D-07F3-FD2FC61B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732642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D90B7B-AD95-6744-95E8-F13300F1A0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E89A87-BE2E-2DC5-BE24-8684BF430C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9F3C09-9C1C-3036-AB36-768D38E81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31/01/2024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31C58-66A5-33D5-ED40-01F1F706F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ED2F7-450D-73A8-1EAF-0FB6F874F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815649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92AC4-4CE7-4BC4-3B85-7E9D28D7B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43FEA-F85C-F0CB-F982-F37E84BAC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B11A33-D635-EA8A-C5C6-1FCFB8C6B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31/01/2024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2F1BA-AFA0-C024-2210-AA1D2639E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9A21D4-F3EE-7823-CC24-BCE9E522A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483703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29E8B-BA2C-33A5-DE3C-B58B529B9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F9D36-5AAB-8F7E-6B58-C65C2687D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6C2BA-2FF7-3A19-2125-FB489E30E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31/01/2024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A58D3-FAE3-1F4C-6B59-F05E53FE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A0594-6DA5-43A4-6A45-958B69634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575071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4C71-EB8C-A2DC-2C75-4B4970482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77E2A-DF8C-E453-0545-209E5435AD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D0769-EEF5-2736-E49E-EAB943A337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6ED2DB-4081-29CF-D791-586081D71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31/01/2024</a:t>
            </a:fld>
            <a:endParaRPr lang="mt-M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60C9C7-2F0E-C22D-A72C-D8FF909E7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8A0FD0-C91D-827C-D18E-05C11BF34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1502766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A20E3-2E30-1820-69E6-85612703E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36917-2D0E-D1FD-AF5B-CE174F48A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B57C10-03D4-7F97-5D04-BB43222C43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F9F7CD-BA12-C67F-80D9-433311166C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DE8BD8-B04C-9F4F-76F8-681C9000D8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3DF693-FC93-1296-0707-FA8D46BA1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31/01/2024</a:t>
            </a:fld>
            <a:endParaRPr lang="mt-M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1E8D32-EF19-26F9-0845-DE007B17C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0BA945-35E8-16FA-970C-9B489ACAF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41346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46423-D41D-6853-E74A-3690C9194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C73599-D537-3780-DAEC-0C86B8B3B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31/01/2024</a:t>
            </a:fld>
            <a:endParaRPr lang="mt-M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C8231C-CD3F-0C41-2332-B02EC5731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D9BAFC-3F47-CF4E-A9BE-01C5A680C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989477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F9829F-A7CE-5E02-A71D-9136A0481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31/01/2024</a:t>
            </a:fld>
            <a:endParaRPr lang="mt-M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D977F-FE7E-CAC5-5647-3DACFD87B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346282-EE25-942A-5430-2A1919DF3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061485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0C3FA-DABC-616C-1058-785C98F60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3E0E9-D573-B855-05A4-114AD02FB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C604C9-5C49-62A2-2ED4-FCFA9FABD2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8973D6-FBE0-BA62-AE36-CF6E8A67C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31/01/2024</a:t>
            </a:fld>
            <a:endParaRPr lang="mt-M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21F19-2A83-D3D0-2D20-ADD8B3E85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FD872C-2C43-4429-1241-70198E7BA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4215326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FF5D3-C32A-ABB5-A2B4-C960A5C36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7A260A-CBE1-D11B-60A2-132BB29ABE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mt-M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739AB2-7FC5-597B-334A-3984AF1E2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AACB7B-ECDB-76D6-3006-1052B2535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31/01/2024</a:t>
            </a:fld>
            <a:endParaRPr lang="mt-M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A82615-D936-EAC5-0081-6BDD39790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0CF51F-80E2-9C5E-FFC5-4D61EC2B1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95551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6DF804-3B1C-147C-1B66-55F5E471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8BAF1-16ED-F0CE-EDF4-FEC73E483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91236-A250-4A85-7B09-E91A74371F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BC5D7-169A-4816-8DE3-FD1312CF2EDB}" type="datetimeFigureOut">
              <a:rPr lang="mt-MT" smtClean="0"/>
              <a:t>31/01/2024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02A4D-F593-6FDE-7511-2411C8472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62AA1-0023-7640-C942-FE1454663E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240753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mt-M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blicdomainpictures.net/view-image.php?image=8232&amp;picture=abstract-black-background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earntek.org/blog/categorizing-pos-tagging-nltk-python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learntek.org/blog/categorizing-pos-tagging-nltk-python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985FEC2-C968-982E-6B0D-AC51C23BBF2F}"/>
              </a:ext>
            </a:extLst>
          </p:cNvPr>
          <p:cNvSpPr txBox="1"/>
          <p:nvPr/>
        </p:nvSpPr>
        <p:spPr>
          <a:xfrm>
            <a:off x="5460763" y="1997839"/>
            <a:ext cx="612163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T" sz="6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Tagging,</a:t>
            </a:r>
          </a:p>
          <a:p>
            <a:pPr algn="ctr"/>
            <a:r>
              <a:rPr lang="en-MT" sz="6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Stemming,</a:t>
            </a:r>
          </a:p>
          <a:p>
            <a:pPr algn="ctr"/>
            <a:r>
              <a:rPr lang="en-MT" sz="6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and Lemmatisation</a:t>
            </a:r>
            <a:endParaRPr lang="mt-MT" sz="60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723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4C0F84-DC33-C318-9257-4E0AEB744B12}"/>
              </a:ext>
            </a:extLst>
          </p:cNvPr>
          <p:cNvSpPr txBox="1"/>
          <p:nvPr/>
        </p:nvSpPr>
        <p:spPr>
          <a:xfrm>
            <a:off x="512356" y="627672"/>
            <a:ext cx="1077277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95000"/>
                  </a:schemeClr>
                </a:solidFill>
              </a:rPr>
              <a:t>Now that we have learnt tokenisation, we can move on to the next process. i.e. tagging</a:t>
            </a: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213533-762E-46C3-51E2-E1E174BAC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266" y="2348780"/>
            <a:ext cx="7153057" cy="3721701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65CFDFC-7F6D-90B7-53E0-E0313847268A}"/>
              </a:ext>
            </a:extLst>
          </p:cNvPr>
          <p:cNvCxnSpPr/>
          <p:nvPr/>
        </p:nvCxnSpPr>
        <p:spPr>
          <a:xfrm>
            <a:off x="2823456" y="2657701"/>
            <a:ext cx="1000897" cy="9885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4CD7CC7-90C1-FD82-1971-DD48B3CD42AF}"/>
              </a:ext>
            </a:extLst>
          </p:cNvPr>
          <p:cNvSpPr txBox="1"/>
          <p:nvPr/>
        </p:nvSpPr>
        <p:spPr>
          <a:xfrm>
            <a:off x="1717525" y="2311709"/>
            <a:ext cx="1606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input</a:t>
            </a:r>
            <a:endParaRPr lang="mt-MT" sz="32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0485655-445C-7D03-F125-05512F357DBE}"/>
              </a:ext>
            </a:extLst>
          </p:cNvPr>
          <p:cNvCxnSpPr/>
          <p:nvPr/>
        </p:nvCxnSpPr>
        <p:spPr>
          <a:xfrm>
            <a:off x="2767850" y="3759626"/>
            <a:ext cx="1000897" cy="9885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DE2BF6B-00D0-5FD4-2B72-1606E2AA67CB}"/>
              </a:ext>
            </a:extLst>
          </p:cNvPr>
          <p:cNvSpPr txBox="1"/>
          <p:nvPr/>
        </p:nvSpPr>
        <p:spPr>
          <a:xfrm>
            <a:off x="512356" y="3463061"/>
            <a:ext cx="2255494" cy="58477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tokenisation</a:t>
            </a:r>
            <a:endParaRPr lang="mt-MT" sz="3200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D8AD20F-6F2F-B296-A029-BB42D4349DAC}"/>
              </a:ext>
            </a:extLst>
          </p:cNvPr>
          <p:cNvCxnSpPr/>
          <p:nvPr/>
        </p:nvCxnSpPr>
        <p:spPr>
          <a:xfrm>
            <a:off x="2767850" y="5198341"/>
            <a:ext cx="1000897" cy="9885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4CA24F3-B206-1D72-8EE7-3BA3670E6153}"/>
              </a:ext>
            </a:extLst>
          </p:cNvPr>
          <p:cNvSpPr txBox="1"/>
          <p:nvPr/>
        </p:nvSpPr>
        <p:spPr>
          <a:xfrm>
            <a:off x="1340643" y="4861551"/>
            <a:ext cx="1606379" cy="58477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tx1"/>
                </a:solidFill>
              </a:rPr>
              <a:t>tagging</a:t>
            </a:r>
            <a:endParaRPr lang="mt-MT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903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4C0F84-DC33-C318-9257-4E0AEB744B12}"/>
              </a:ext>
            </a:extLst>
          </p:cNvPr>
          <p:cNvSpPr txBox="1"/>
          <p:nvPr/>
        </p:nvSpPr>
        <p:spPr>
          <a:xfrm>
            <a:off x="709612" y="511291"/>
            <a:ext cx="107727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/>
            <a:r>
              <a:rPr lang="en-GB" sz="3200" dirty="0">
                <a:solidFill>
                  <a:schemeClr val="bg1"/>
                </a:solidFill>
              </a:rPr>
              <a:t>In tagging, each token is labelled with a label that identifies its </a:t>
            </a:r>
            <a:r>
              <a:rPr lang="en-GB" sz="3200" dirty="0">
                <a:solidFill>
                  <a:schemeClr val="accent2"/>
                </a:solidFill>
              </a:rPr>
              <a:t>part of speech.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266642B-7761-B302-542F-C762729377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832492"/>
              </p:ext>
            </p:extLst>
          </p:nvPr>
        </p:nvGraphicFramePr>
        <p:xfrm>
          <a:off x="709612" y="1774684"/>
          <a:ext cx="8127999" cy="4458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12525605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424868070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5524322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Abbreviation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Description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Example</a:t>
                      </a:r>
                      <a:endParaRPr lang="mt-M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2270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CC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Coordinating Conjunction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And,but,if</a:t>
                      </a:r>
                      <a:endParaRPr lang="mt-M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2057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CD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Cardinal Digit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</a:t>
                      </a:r>
                      <a:endParaRPr lang="mt-M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7883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EX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Existential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There is</a:t>
                      </a:r>
                      <a:endParaRPr lang="mt-M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44569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Preposition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on</a:t>
                      </a:r>
                      <a:endParaRPr lang="mt-M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2918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JJ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Adjective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big</a:t>
                      </a:r>
                      <a:endParaRPr lang="mt-M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0137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JJR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Adjective - comparative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bigger</a:t>
                      </a:r>
                      <a:endParaRPr lang="mt-M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0674949"/>
                  </a:ext>
                </a:extLst>
              </a:tr>
              <a:tr h="378999">
                <a:tc>
                  <a:txBody>
                    <a:bodyPr/>
                    <a:lstStyle/>
                    <a:p>
                      <a:r>
                        <a:rPr lang="en-GB" dirty="0"/>
                        <a:t>JJS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Adjective - superlative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biggest</a:t>
                      </a:r>
                      <a:endParaRPr lang="mt-M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831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NN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Noun Singular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desk</a:t>
                      </a:r>
                      <a:endParaRPr lang="mt-M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848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NNS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Noun Plural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desks</a:t>
                      </a:r>
                      <a:endParaRPr lang="mt-M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407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VB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Verb in base form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take</a:t>
                      </a:r>
                      <a:endParaRPr lang="mt-M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4598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VBD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Verb in past tense</a:t>
                      </a:r>
                      <a:endParaRPr lang="mt-M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took</a:t>
                      </a:r>
                      <a:endParaRPr lang="mt-M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804232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B6095EB-0D09-3B8F-9595-4A568FA50D7F}"/>
              </a:ext>
            </a:extLst>
          </p:cNvPr>
          <p:cNvSpPr txBox="1"/>
          <p:nvPr/>
        </p:nvSpPr>
        <p:spPr>
          <a:xfrm>
            <a:off x="9137794" y="1984492"/>
            <a:ext cx="26108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/>
            <a:r>
              <a:rPr lang="en-GB" sz="3200" dirty="0">
                <a:solidFill>
                  <a:schemeClr val="bg1"/>
                </a:solidFill>
              </a:rPr>
              <a:t>These are only a few of them! For a complete list click </a:t>
            </a:r>
            <a:r>
              <a:rPr lang="en-GB" sz="3200" dirty="0">
                <a:solidFill>
                  <a:schemeClr val="bg1"/>
                </a:solidFill>
                <a:hlinkClick r:id="rId2"/>
              </a:rPr>
              <a:t>here </a:t>
            </a:r>
            <a:r>
              <a:rPr lang="en-GB" sz="3200" dirty="0">
                <a:solidFill>
                  <a:schemeClr val="bg1"/>
                </a:solidFill>
                <a:sym typeface="Wingdings" panose="05000000000000000000" pitchFamily="2" charset="2"/>
                <a:hlinkClick r:id="rId2"/>
              </a:rPr>
              <a:t></a:t>
            </a:r>
            <a:endParaRPr lang="en-GB" sz="3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181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4C0F84-DC33-C318-9257-4E0AEB744B12}"/>
              </a:ext>
            </a:extLst>
          </p:cNvPr>
          <p:cNvSpPr txBox="1"/>
          <p:nvPr/>
        </p:nvSpPr>
        <p:spPr>
          <a:xfrm>
            <a:off x="709612" y="511291"/>
            <a:ext cx="10772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/>
            <a:r>
              <a:rPr lang="en-GB" sz="3200" dirty="0">
                <a:solidFill>
                  <a:schemeClr val="bg1"/>
                </a:solidFill>
              </a:rPr>
              <a:t>Use the full POS list </a:t>
            </a:r>
            <a:r>
              <a:rPr lang="en-GB" sz="3200" dirty="0">
                <a:solidFill>
                  <a:schemeClr val="bg1"/>
                </a:solidFill>
                <a:hlinkClick r:id="rId2"/>
              </a:rPr>
              <a:t>here </a:t>
            </a:r>
            <a:r>
              <a:rPr lang="en-GB" sz="3200" dirty="0">
                <a:solidFill>
                  <a:schemeClr val="bg1"/>
                </a:solidFill>
              </a:rPr>
              <a:t>to make out what he following mean: </a:t>
            </a:r>
            <a:endParaRPr lang="en-GB" sz="3200" dirty="0">
              <a:solidFill>
                <a:schemeClr val="accent2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2D1F222-7652-D9F4-36BB-E85C299780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946" y="1985819"/>
            <a:ext cx="10086108" cy="362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323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4C0F84-DC33-C318-9257-4E0AEB744B12}"/>
              </a:ext>
            </a:extLst>
          </p:cNvPr>
          <p:cNvSpPr txBox="1"/>
          <p:nvPr/>
        </p:nvSpPr>
        <p:spPr>
          <a:xfrm>
            <a:off x="790575" y="474345"/>
            <a:ext cx="1077277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95000"/>
                  </a:schemeClr>
                </a:solidFill>
              </a:rPr>
              <a:t>Most of the time, we don't want to have every individual word fragment that we have ever encountered in our vocabulary</a:t>
            </a: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>
                    <a:lumMod val="95000"/>
                  </a:schemeClr>
                </a:solidFill>
              </a:rPr>
              <a:t>We can remove inflections from words to bring them down to the same form. Example:</a:t>
            </a:r>
          </a:p>
          <a:p>
            <a:pPr algn="l" fontAlgn="base"/>
            <a:r>
              <a:rPr lang="en-GB" sz="3200" dirty="0">
                <a:solidFill>
                  <a:schemeClr val="bg1">
                    <a:lumMod val="95000"/>
                  </a:schemeClr>
                </a:solidFill>
              </a:rPr>
              <a:t>	</a:t>
            </a:r>
          </a:p>
          <a:p>
            <a:pPr algn="l" fontAlgn="base"/>
            <a:r>
              <a:rPr lang="en-GB" sz="3200" dirty="0">
                <a:solidFill>
                  <a:schemeClr val="bg1"/>
                </a:solidFill>
              </a:rPr>
              <a:t>car / cars / car’s   </a:t>
            </a:r>
            <a:r>
              <a:rPr lang="en-GB" sz="3200" dirty="0">
                <a:solidFill>
                  <a:schemeClr val="accent2"/>
                </a:solidFill>
              </a:rPr>
              <a:t>-&gt;  car.</a:t>
            </a:r>
          </a:p>
          <a:p>
            <a:pPr algn="l" fontAlgn="base"/>
            <a:r>
              <a:rPr lang="en-GB" sz="3200" dirty="0">
                <a:solidFill>
                  <a:schemeClr val="bg1"/>
                </a:solidFill>
              </a:rPr>
              <a:t>computer / computerization / computerize </a:t>
            </a:r>
            <a:r>
              <a:rPr lang="en-GB" sz="3200" dirty="0">
                <a:solidFill>
                  <a:schemeClr val="accent2"/>
                </a:solidFill>
              </a:rPr>
              <a:t>-&gt; compute</a:t>
            </a:r>
          </a:p>
          <a:p>
            <a:pPr algn="l" fontAlgn="base"/>
            <a:endParaRPr lang="en-GB" sz="3200" dirty="0">
              <a:solidFill>
                <a:schemeClr val="accent2"/>
              </a:solidFill>
            </a:endParaRPr>
          </a:p>
          <a:p>
            <a:pPr algn="l" fontAlgn="base"/>
            <a:r>
              <a:rPr lang="en-MT" sz="3200" dirty="0">
                <a:solidFill>
                  <a:schemeClr val="accent2"/>
                </a:solidFill>
              </a:rPr>
              <a:t>This can be achieved via </a:t>
            </a:r>
            <a:r>
              <a:rPr lang="en-MT" sz="3200" b="1" dirty="0">
                <a:solidFill>
                  <a:schemeClr val="accent2"/>
                </a:solidFill>
              </a:rPr>
              <a:t>stemming</a:t>
            </a:r>
            <a:r>
              <a:rPr lang="en-MT" sz="3200" dirty="0">
                <a:solidFill>
                  <a:schemeClr val="accent2"/>
                </a:solidFill>
              </a:rPr>
              <a:t> or </a:t>
            </a:r>
            <a:r>
              <a:rPr lang="en-MT" sz="3200" b="1" dirty="0">
                <a:solidFill>
                  <a:schemeClr val="accent2"/>
                </a:solidFill>
              </a:rPr>
              <a:t>lemmatisation</a:t>
            </a:r>
            <a:r>
              <a:rPr lang="en-GB" sz="3200" b="1" dirty="0">
                <a:solidFill>
                  <a:schemeClr val="accent2"/>
                </a:solidFill>
              </a:rPr>
              <a:t>.</a:t>
            </a:r>
            <a:endParaRPr lang="en-GB" sz="3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913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4C0F84-DC33-C318-9257-4E0AEB744B12}"/>
              </a:ext>
            </a:extLst>
          </p:cNvPr>
          <p:cNvSpPr txBox="1"/>
          <p:nvPr/>
        </p:nvSpPr>
        <p:spPr>
          <a:xfrm>
            <a:off x="709612" y="474345"/>
            <a:ext cx="1077277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en-MT" sz="3200" dirty="0">
                <a:solidFill>
                  <a:schemeClr val="bg1"/>
                </a:solidFill>
              </a:rPr>
              <a:t>Stemming generates the base word by removing parts of the input token using a set of pre-defined rules.</a:t>
            </a: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endParaRPr lang="en-MT" sz="3200" dirty="0">
              <a:solidFill>
                <a:schemeClr val="bg1"/>
              </a:solidFill>
            </a:endParaRP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en-MT" sz="3200" dirty="0">
                <a:solidFill>
                  <a:schemeClr val="bg1"/>
                </a:solidFill>
              </a:rPr>
              <a:t>The resultant output can sometimes be a word that does not exist.</a:t>
            </a:r>
          </a:p>
          <a:p>
            <a:pPr algn="l" fontAlgn="base"/>
            <a:endParaRPr lang="en-MT" sz="3200" dirty="0">
              <a:solidFill>
                <a:schemeClr val="bg1"/>
              </a:solidFill>
            </a:endParaRP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en-MT" sz="3200" dirty="0">
                <a:solidFill>
                  <a:schemeClr val="bg1"/>
                </a:solidFill>
              </a:rPr>
              <a:t>Stemming is significantly simpler and less computationally expensive than lemmatisation.</a:t>
            </a: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endParaRPr lang="en-MT" sz="3200" dirty="0">
              <a:solidFill>
                <a:schemeClr val="bg1"/>
              </a:solidFill>
            </a:endParaRP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en-MT" sz="3200" dirty="0">
                <a:solidFill>
                  <a:schemeClr val="bg1"/>
                </a:solidFill>
              </a:rPr>
              <a:t>On the other hand, lemmatisation generates a base form, referred to as lemma, which is always meaningful.</a:t>
            </a:r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954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4C0F84-DC33-C318-9257-4E0AEB744B12}"/>
              </a:ext>
            </a:extLst>
          </p:cNvPr>
          <p:cNvSpPr txBox="1"/>
          <p:nvPr/>
        </p:nvSpPr>
        <p:spPr>
          <a:xfrm>
            <a:off x="709612" y="474345"/>
            <a:ext cx="1077277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An example where lemmatisation is used is in search engine searches.</a:t>
            </a: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bg1"/>
              </a:solidFill>
            </a:endParaRP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For lemmatisation to work properly, we need to have POS (parts of speech) information about each token.</a:t>
            </a:r>
          </a:p>
          <a:p>
            <a:pPr algn="l" fontAlgn="base"/>
            <a:endParaRPr lang="en-GB" sz="3200" dirty="0">
              <a:solidFill>
                <a:schemeClr val="bg1"/>
              </a:solidFill>
            </a:endParaRP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This is because different parts of speech have different lemmatisation rules.</a:t>
            </a: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bg1"/>
              </a:solidFill>
            </a:endParaRPr>
          </a:p>
          <a:p>
            <a:pPr algn="l" fontAlgn="base"/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563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4C0F84-DC33-C318-9257-4E0AEB744B12}"/>
              </a:ext>
            </a:extLst>
          </p:cNvPr>
          <p:cNvSpPr txBox="1"/>
          <p:nvPr/>
        </p:nvSpPr>
        <p:spPr>
          <a:xfrm>
            <a:off x="709612" y="474345"/>
            <a:ext cx="1077277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chemeClr val="bg1"/>
                </a:solidFill>
              </a:rPr>
              <a:t>So our NLP pipeline is now looking like this:</a:t>
            </a:r>
          </a:p>
          <a:p>
            <a:pPr algn="l" fontAlgn="base"/>
            <a:endParaRPr lang="en-GB" sz="4000" dirty="0">
              <a:solidFill>
                <a:schemeClr val="bg1"/>
              </a:solidFill>
            </a:endParaRPr>
          </a:p>
          <a:p>
            <a:pPr algn="l" fontAlgn="base"/>
            <a:r>
              <a:rPr lang="en-GB" sz="3200" dirty="0">
                <a:solidFill>
                  <a:schemeClr val="bg1"/>
                </a:solidFill>
              </a:rPr>
              <a:t>Input text -&gt; Tokenisation -&gt; Lower Case Conversion -&gt; </a:t>
            </a:r>
          </a:p>
          <a:p>
            <a:pPr algn="l" fontAlgn="base"/>
            <a:r>
              <a:rPr lang="en-GB" sz="3200" dirty="0">
                <a:solidFill>
                  <a:schemeClr val="bg1"/>
                </a:solidFill>
              </a:rPr>
              <a:t>Stop Word Removal -&gt;</a:t>
            </a:r>
            <a:r>
              <a:rPr lang="en-MT" sz="3200" dirty="0">
                <a:solidFill>
                  <a:schemeClr val="bg1"/>
                </a:solidFill>
              </a:rPr>
              <a:t> </a:t>
            </a:r>
            <a:r>
              <a:rPr lang="en-GB" sz="3200" dirty="0">
                <a:solidFill>
                  <a:schemeClr val="accent2"/>
                </a:solidFill>
              </a:rPr>
              <a:t>[POS tagging] - &gt; Stemming/Lemmatisation</a:t>
            </a:r>
          </a:p>
          <a:p>
            <a:pPr algn="l" fontAlgn="base"/>
            <a:endParaRPr lang="en-GB" sz="3200" dirty="0">
              <a:solidFill>
                <a:schemeClr val="bg1"/>
              </a:solidFill>
            </a:endParaRPr>
          </a:p>
          <a:p>
            <a:pPr algn="l" fontAlgn="base"/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180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4C0F84-DC33-C318-9257-4E0AEB744B12}"/>
              </a:ext>
            </a:extLst>
          </p:cNvPr>
          <p:cNvSpPr txBox="1"/>
          <p:nvPr/>
        </p:nvSpPr>
        <p:spPr>
          <a:xfrm>
            <a:off x="3942384" y="2233635"/>
            <a:ext cx="45837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chemeClr val="accent2"/>
                </a:solidFill>
              </a:rPr>
              <a:t>QUESTIONS</a:t>
            </a:r>
          </a:p>
          <a:p>
            <a:pPr algn="ctr"/>
            <a:r>
              <a:rPr lang="en-GB" sz="7200" dirty="0">
                <a:solidFill>
                  <a:schemeClr val="accent2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39422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338</Words>
  <Application>Microsoft Office PowerPoint</Application>
  <PresentationFormat>Widescreen</PresentationFormat>
  <Paragraphs>72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 Vassallo</dc:creator>
  <cp:lastModifiedBy>Christopher Farrugia</cp:lastModifiedBy>
  <cp:revision>15</cp:revision>
  <dcterms:created xsi:type="dcterms:W3CDTF">2023-02-01T10:05:58Z</dcterms:created>
  <dcterms:modified xsi:type="dcterms:W3CDTF">2024-01-31T07:16:20Z</dcterms:modified>
</cp:coreProperties>
</file>