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9" r:id="rId3"/>
    <p:sldId id="280" r:id="rId4"/>
    <p:sldId id="281" r:id="rId5"/>
    <p:sldId id="282" r:id="rId6"/>
    <p:sldId id="283" r:id="rId7"/>
    <p:sldId id="284" r:id="rId8"/>
    <p:sldId id="285" r:id="rId9"/>
    <p:sldId id="286" r:id="rId10"/>
    <p:sldId id="287" r:id="rId11"/>
    <p:sldId id="288" r:id="rId12"/>
    <p:sldId id="289" r:id="rId13"/>
    <p:sldId id="290" r:id="rId14"/>
    <p:sldId id="271" r:id="rId15"/>
  </p:sldIdLst>
  <p:sldSz cx="12192000" cy="6858000"/>
  <p:notesSz cx="6858000" cy="9144000"/>
  <p:defaultTextStyle>
    <a:defPPr>
      <a:defRPr lang="mt-M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3" d="100"/>
          <a:sy n="83" d="100"/>
        </p:scale>
        <p:origin x="68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9DC2F-284A-B6C4-D53B-82BA6BDA5F7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mt-MT"/>
          </a:p>
        </p:txBody>
      </p:sp>
      <p:sp>
        <p:nvSpPr>
          <p:cNvPr id="3" name="Subtitle 2">
            <a:extLst>
              <a:ext uri="{FF2B5EF4-FFF2-40B4-BE49-F238E27FC236}">
                <a16:creationId xmlns:a16="http://schemas.microsoft.com/office/drawing/2014/main" id="{F551D05B-EBF1-47DB-A46D-23AEC1A6F9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mt-MT"/>
          </a:p>
        </p:txBody>
      </p:sp>
      <p:sp>
        <p:nvSpPr>
          <p:cNvPr id="4" name="Date Placeholder 3">
            <a:extLst>
              <a:ext uri="{FF2B5EF4-FFF2-40B4-BE49-F238E27FC236}">
                <a16:creationId xmlns:a16="http://schemas.microsoft.com/office/drawing/2014/main" id="{D00ACD5A-130A-60D7-1E2C-30CCA7C7F2C9}"/>
              </a:ext>
            </a:extLst>
          </p:cNvPr>
          <p:cNvSpPr>
            <a:spLocks noGrp="1"/>
          </p:cNvSpPr>
          <p:nvPr>
            <p:ph type="dt" sz="half" idx="10"/>
          </p:nvPr>
        </p:nvSpPr>
        <p:spPr/>
        <p:txBody>
          <a:bodyPr/>
          <a:lstStyle/>
          <a:p>
            <a:fld id="{6E8BC5D7-169A-4816-8DE3-FD1312CF2EDB}" type="datetimeFigureOut">
              <a:rPr lang="mt-MT" smtClean="0"/>
              <a:t>28/02/2023</a:t>
            </a:fld>
            <a:endParaRPr lang="mt-MT"/>
          </a:p>
        </p:txBody>
      </p:sp>
      <p:sp>
        <p:nvSpPr>
          <p:cNvPr id="5" name="Footer Placeholder 4">
            <a:extLst>
              <a:ext uri="{FF2B5EF4-FFF2-40B4-BE49-F238E27FC236}">
                <a16:creationId xmlns:a16="http://schemas.microsoft.com/office/drawing/2014/main" id="{F8313600-BE10-B067-46B5-3F41AE24F60C}"/>
              </a:ext>
            </a:extLst>
          </p:cNvPr>
          <p:cNvSpPr>
            <a:spLocks noGrp="1"/>
          </p:cNvSpPr>
          <p:nvPr>
            <p:ph type="ftr" sz="quarter" idx="11"/>
          </p:nvPr>
        </p:nvSpPr>
        <p:spPr/>
        <p:txBody>
          <a:bodyPr/>
          <a:lstStyle/>
          <a:p>
            <a:endParaRPr lang="mt-MT"/>
          </a:p>
        </p:txBody>
      </p:sp>
      <p:sp>
        <p:nvSpPr>
          <p:cNvPr id="6" name="Slide Number Placeholder 5">
            <a:extLst>
              <a:ext uri="{FF2B5EF4-FFF2-40B4-BE49-F238E27FC236}">
                <a16:creationId xmlns:a16="http://schemas.microsoft.com/office/drawing/2014/main" id="{CE6751B2-824C-3D20-64AA-42ACA471B8DE}"/>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913758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CD62F-06BA-A9ED-4D7F-8778083E309D}"/>
              </a:ext>
            </a:extLst>
          </p:cNvPr>
          <p:cNvSpPr>
            <a:spLocks noGrp="1"/>
          </p:cNvSpPr>
          <p:nvPr>
            <p:ph type="title"/>
          </p:nvPr>
        </p:nvSpPr>
        <p:spPr/>
        <p:txBody>
          <a:bodyPr/>
          <a:lstStyle/>
          <a:p>
            <a:r>
              <a:rPr lang="en-US"/>
              <a:t>Click to edit Master title style</a:t>
            </a:r>
            <a:endParaRPr lang="mt-MT"/>
          </a:p>
        </p:txBody>
      </p:sp>
      <p:sp>
        <p:nvSpPr>
          <p:cNvPr id="3" name="Vertical Text Placeholder 2">
            <a:extLst>
              <a:ext uri="{FF2B5EF4-FFF2-40B4-BE49-F238E27FC236}">
                <a16:creationId xmlns:a16="http://schemas.microsoft.com/office/drawing/2014/main" id="{EFB56B60-5937-757F-680A-89A0007DA2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4" name="Date Placeholder 3">
            <a:extLst>
              <a:ext uri="{FF2B5EF4-FFF2-40B4-BE49-F238E27FC236}">
                <a16:creationId xmlns:a16="http://schemas.microsoft.com/office/drawing/2014/main" id="{0C5B8A06-F965-9FCE-E25D-9931FD82E8F7}"/>
              </a:ext>
            </a:extLst>
          </p:cNvPr>
          <p:cNvSpPr>
            <a:spLocks noGrp="1"/>
          </p:cNvSpPr>
          <p:nvPr>
            <p:ph type="dt" sz="half" idx="10"/>
          </p:nvPr>
        </p:nvSpPr>
        <p:spPr/>
        <p:txBody>
          <a:bodyPr/>
          <a:lstStyle/>
          <a:p>
            <a:fld id="{6E8BC5D7-169A-4816-8DE3-FD1312CF2EDB}" type="datetimeFigureOut">
              <a:rPr lang="mt-MT" smtClean="0"/>
              <a:t>28/02/2023</a:t>
            </a:fld>
            <a:endParaRPr lang="mt-MT"/>
          </a:p>
        </p:txBody>
      </p:sp>
      <p:sp>
        <p:nvSpPr>
          <p:cNvPr id="5" name="Footer Placeholder 4">
            <a:extLst>
              <a:ext uri="{FF2B5EF4-FFF2-40B4-BE49-F238E27FC236}">
                <a16:creationId xmlns:a16="http://schemas.microsoft.com/office/drawing/2014/main" id="{3EBC2BCB-1A69-110E-B257-56C0114AAE1C}"/>
              </a:ext>
            </a:extLst>
          </p:cNvPr>
          <p:cNvSpPr>
            <a:spLocks noGrp="1"/>
          </p:cNvSpPr>
          <p:nvPr>
            <p:ph type="ftr" sz="quarter" idx="11"/>
          </p:nvPr>
        </p:nvSpPr>
        <p:spPr/>
        <p:txBody>
          <a:bodyPr/>
          <a:lstStyle/>
          <a:p>
            <a:endParaRPr lang="mt-MT"/>
          </a:p>
        </p:txBody>
      </p:sp>
      <p:sp>
        <p:nvSpPr>
          <p:cNvPr id="6" name="Slide Number Placeholder 5">
            <a:extLst>
              <a:ext uri="{FF2B5EF4-FFF2-40B4-BE49-F238E27FC236}">
                <a16:creationId xmlns:a16="http://schemas.microsoft.com/office/drawing/2014/main" id="{E3403645-A0CA-829D-07F3-FD2FC61B51B2}"/>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2732642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D90B7B-AD95-6744-95E8-F13300F1A0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mt-MT"/>
          </a:p>
        </p:txBody>
      </p:sp>
      <p:sp>
        <p:nvSpPr>
          <p:cNvPr id="3" name="Vertical Text Placeholder 2">
            <a:extLst>
              <a:ext uri="{FF2B5EF4-FFF2-40B4-BE49-F238E27FC236}">
                <a16:creationId xmlns:a16="http://schemas.microsoft.com/office/drawing/2014/main" id="{D2E89A87-BE2E-2DC5-BE24-8684BF430C3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4" name="Date Placeholder 3">
            <a:extLst>
              <a:ext uri="{FF2B5EF4-FFF2-40B4-BE49-F238E27FC236}">
                <a16:creationId xmlns:a16="http://schemas.microsoft.com/office/drawing/2014/main" id="{C39F3C09-9C1C-3036-AB36-768D38E81FFB}"/>
              </a:ext>
            </a:extLst>
          </p:cNvPr>
          <p:cNvSpPr>
            <a:spLocks noGrp="1"/>
          </p:cNvSpPr>
          <p:nvPr>
            <p:ph type="dt" sz="half" idx="10"/>
          </p:nvPr>
        </p:nvSpPr>
        <p:spPr/>
        <p:txBody>
          <a:bodyPr/>
          <a:lstStyle/>
          <a:p>
            <a:fld id="{6E8BC5D7-169A-4816-8DE3-FD1312CF2EDB}" type="datetimeFigureOut">
              <a:rPr lang="mt-MT" smtClean="0"/>
              <a:t>28/02/2023</a:t>
            </a:fld>
            <a:endParaRPr lang="mt-MT"/>
          </a:p>
        </p:txBody>
      </p:sp>
      <p:sp>
        <p:nvSpPr>
          <p:cNvPr id="5" name="Footer Placeholder 4">
            <a:extLst>
              <a:ext uri="{FF2B5EF4-FFF2-40B4-BE49-F238E27FC236}">
                <a16:creationId xmlns:a16="http://schemas.microsoft.com/office/drawing/2014/main" id="{27831C58-66A5-33D5-ED40-01F1F706F76D}"/>
              </a:ext>
            </a:extLst>
          </p:cNvPr>
          <p:cNvSpPr>
            <a:spLocks noGrp="1"/>
          </p:cNvSpPr>
          <p:nvPr>
            <p:ph type="ftr" sz="quarter" idx="11"/>
          </p:nvPr>
        </p:nvSpPr>
        <p:spPr/>
        <p:txBody>
          <a:bodyPr/>
          <a:lstStyle/>
          <a:p>
            <a:endParaRPr lang="mt-MT"/>
          </a:p>
        </p:txBody>
      </p:sp>
      <p:sp>
        <p:nvSpPr>
          <p:cNvPr id="6" name="Slide Number Placeholder 5">
            <a:extLst>
              <a:ext uri="{FF2B5EF4-FFF2-40B4-BE49-F238E27FC236}">
                <a16:creationId xmlns:a16="http://schemas.microsoft.com/office/drawing/2014/main" id="{5D2ED2F7-450D-73A8-1EAF-0FB6F874F049}"/>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815649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92AC4-4CE7-4BC4-3B85-7E9D28D7B85C}"/>
              </a:ext>
            </a:extLst>
          </p:cNvPr>
          <p:cNvSpPr>
            <a:spLocks noGrp="1"/>
          </p:cNvSpPr>
          <p:nvPr>
            <p:ph type="title"/>
          </p:nvPr>
        </p:nvSpPr>
        <p:spPr/>
        <p:txBody>
          <a:bodyPr/>
          <a:lstStyle/>
          <a:p>
            <a:r>
              <a:rPr lang="en-US"/>
              <a:t>Click to edit Master title style</a:t>
            </a:r>
            <a:endParaRPr lang="mt-MT"/>
          </a:p>
        </p:txBody>
      </p:sp>
      <p:sp>
        <p:nvSpPr>
          <p:cNvPr id="3" name="Content Placeholder 2">
            <a:extLst>
              <a:ext uri="{FF2B5EF4-FFF2-40B4-BE49-F238E27FC236}">
                <a16:creationId xmlns:a16="http://schemas.microsoft.com/office/drawing/2014/main" id="{EFC43FEA-F85C-F0CB-F982-F37E84BACA1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4" name="Date Placeholder 3">
            <a:extLst>
              <a:ext uri="{FF2B5EF4-FFF2-40B4-BE49-F238E27FC236}">
                <a16:creationId xmlns:a16="http://schemas.microsoft.com/office/drawing/2014/main" id="{14B11A33-D635-EA8A-C5C6-1FCFB8C6BB57}"/>
              </a:ext>
            </a:extLst>
          </p:cNvPr>
          <p:cNvSpPr>
            <a:spLocks noGrp="1"/>
          </p:cNvSpPr>
          <p:nvPr>
            <p:ph type="dt" sz="half" idx="10"/>
          </p:nvPr>
        </p:nvSpPr>
        <p:spPr/>
        <p:txBody>
          <a:bodyPr/>
          <a:lstStyle/>
          <a:p>
            <a:fld id="{6E8BC5D7-169A-4816-8DE3-FD1312CF2EDB}" type="datetimeFigureOut">
              <a:rPr lang="mt-MT" smtClean="0"/>
              <a:t>28/02/2023</a:t>
            </a:fld>
            <a:endParaRPr lang="mt-MT"/>
          </a:p>
        </p:txBody>
      </p:sp>
      <p:sp>
        <p:nvSpPr>
          <p:cNvPr id="5" name="Footer Placeholder 4">
            <a:extLst>
              <a:ext uri="{FF2B5EF4-FFF2-40B4-BE49-F238E27FC236}">
                <a16:creationId xmlns:a16="http://schemas.microsoft.com/office/drawing/2014/main" id="{1DD2F1BA-AFA0-C024-2210-AA1D2639ED87}"/>
              </a:ext>
            </a:extLst>
          </p:cNvPr>
          <p:cNvSpPr>
            <a:spLocks noGrp="1"/>
          </p:cNvSpPr>
          <p:nvPr>
            <p:ph type="ftr" sz="quarter" idx="11"/>
          </p:nvPr>
        </p:nvSpPr>
        <p:spPr/>
        <p:txBody>
          <a:bodyPr/>
          <a:lstStyle/>
          <a:p>
            <a:endParaRPr lang="mt-MT"/>
          </a:p>
        </p:txBody>
      </p:sp>
      <p:sp>
        <p:nvSpPr>
          <p:cNvPr id="6" name="Slide Number Placeholder 5">
            <a:extLst>
              <a:ext uri="{FF2B5EF4-FFF2-40B4-BE49-F238E27FC236}">
                <a16:creationId xmlns:a16="http://schemas.microsoft.com/office/drawing/2014/main" id="{409A21D4-F3EE-7823-CC24-BCE9E522A563}"/>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2483703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29E8B-BA2C-33A5-DE3C-B58B529B942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mt-MT"/>
          </a:p>
        </p:txBody>
      </p:sp>
      <p:sp>
        <p:nvSpPr>
          <p:cNvPr id="3" name="Text Placeholder 2">
            <a:extLst>
              <a:ext uri="{FF2B5EF4-FFF2-40B4-BE49-F238E27FC236}">
                <a16:creationId xmlns:a16="http://schemas.microsoft.com/office/drawing/2014/main" id="{804F9D36-5AAB-8F7E-6B58-C65C2687DC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D76C2BA-2FF7-3A19-2125-FB489E30EC47}"/>
              </a:ext>
            </a:extLst>
          </p:cNvPr>
          <p:cNvSpPr>
            <a:spLocks noGrp="1"/>
          </p:cNvSpPr>
          <p:nvPr>
            <p:ph type="dt" sz="half" idx="10"/>
          </p:nvPr>
        </p:nvSpPr>
        <p:spPr/>
        <p:txBody>
          <a:bodyPr/>
          <a:lstStyle/>
          <a:p>
            <a:fld id="{6E8BC5D7-169A-4816-8DE3-FD1312CF2EDB}" type="datetimeFigureOut">
              <a:rPr lang="mt-MT" smtClean="0"/>
              <a:t>28/02/2023</a:t>
            </a:fld>
            <a:endParaRPr lang="mt-MT"/>
          </a:p>
        </p:txBody>
      </p:sp>
      <p:sp>
        <p:nvSpPr>
          <p:cNvPr id="5" name="Footer Placeholder 4">
            <a:extLst>
              <a:ext uri="{FF2B5EF4-FFF2-40B4-BE49-F238E27FC236}">
                <a16:creationId xmlns:a16="http://schemas.microsoft.com/office/drawing/2014/main" id="{807A58D3-FAE3-1F4C-6B59-F05E53FEE654}"/>
              </a:ext>
            </a:extLst>
          </p:cNvPr>
          <p:cNvSpPr>
            <a:spLocks noGrp="1"/>
          </p:cNvSpPr>
          <p:nvPr>
            <p:ph type="ftr" sz="quarter" idx="11"/>
          </p:nvPr>
        </p:nvSpPr>
        <p:spPr/>
        <p:txBody>
          <a:bodyPr/>
          <a:lstStyle/>
          <a:p>
            <a:endParaRPr lang="mt-MT"/>
          </a:p>
        </p:txBody>
      </p:sp>
      <p:sp>
        <p:nvSpPr>
          <p:cNvPr id="6" name="Slide Number Placeholder 5">
            <a:extLst>
              <a:ext uri="{FF2B5EF4-FFF2-40B4-BE49-F238E27FC236}">
                <a16:creationId xmlns:a16="http://schemas.microsoft.com/office/drawing/2014/main" id="{17AA0594-6DA5-43A4-6A45-958B69634D20}"/>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575071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44C71-EB8C-A2DC-2C75-4B4970482079}"/>
              </a:ext>
            </a:extLst>
          </p:cNvPr>
          <p:cNvSpPr>
            <a:spLocks noGrp="1"/>
          </p:cNvSpPr>
          <p:nvPr>
            <p:ph type="title"/>
          </p:nvPr>
        </p:nvSpPr>
        <p:spPr/>
        <p:txBody>
          <a:bodyPr/>
          <a:lstStyle/>
          <a:p>
            <a:r>
              <a:rPr lang="en-US"/>
              <a:t>Click to edit Master title style</a:t>
            </a:r>
            <a:endParaRPr lang="mt-MT"/>
          </a:p>
        </p:txBody>
      </p:sp>
      <p:sp>
        <p:nvSpPr>
          <p:cNvPr id="3" name="Content Placeholder 2">
            <a:extLst>
              <a:ext uri="{FF2B5EF4-FFF2-40B4-BE49-F238E27FC236}">
                <a16:creationId xmlns:a16="http://schemas.microsoft.com/office/drawing/2014/main" id="{F0E77E2A-DF8C-E453-0545-209E5435ADC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4" name="Content Placeholder 3">
            <a:extLst>
              <a:ext uri="{FF2B5EF4-FFF2-40B4-BE49-F238E27FC236}">
                <a16:creationId xmlns:a16="http://schemas.microsoft.com/office/drawing/2014/main" id="{D64D0769-EEF5-2736-E49E-EAB943A337C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5" name="Date Placeholder 4">
            <a:extLst>
              <a:ext uri="{FF2B5EF4-FFF2-40B4-BE49-F238E27FC236}">
                <a16:creationId xmlns:a16="http://schemas.microsoft.com/office/drawing/2014/main" id="{986ED2DB-4081-29CF-D791-586081D71213}"/>
              </a:ext>
            </a:extLst>
          </p:cNvPr>
          <p:cNvSpPr>
            <a:spLocks noGrp="1"/>
          </p:cNvSpPr>
          <p:nvPr>
            <p:ph type="dt" sz="half" idx="10"/>
          </p:nvPr>
        </p:nvSpPr>
        <p:spPr/>
        <p:txBody>
          <a:bodyPr/>
          <a:lstStyle/>
          <a:p>
            <a:fld id="{6E8BC5D7-169A-4816-8DE3-FD1312CF2EDB}" type="datetimeFigureOut">
              <a:rPr lang="mt-MT" smtClean="0"/>
              <a:t>28/02/2023</a:t>
            </a:fld>
            <a:endParaRPr lang="mt-MT"/>
          </a:p>
        </p:txBody>
      </p:sp>
      <p:sp>
        <p:nvSpPr>
          <p:cNvPr id="6" name="Footer Placeholder 5">
            <a:extLst>
              <a:ext uri="{FF2B5EF4-FFF2-40B4-BE49-F238E27FC236}">
                <a16:creationId xmlns:a16="http://schemas.microsoft.com/office/drawing/2014/main" id="{4060C9C7-2F0E-C22D-A72C-D8FF909E784E}"/>
              </a:ext>
            </a:extLst>
          </p:cNvPr>
          <p:cNvSpPr>
            <a:spLocks noGrp="1"/>
          </p:cNvSpPr>
          <p:nvPr>
            <p:ph type="ftr" sz="quarter" idx="11"/>
          </p:nvPr>
        </p:nvSpPr>
        <p:spPr/>
        <p:txBody>
          <a:bodyPr/>
          <a:lstStyle/>
          <a:p>
            <a:endParaRPr lang="mt-MT"/>
          </a:p>
        </p:txBody>
      </p:sp>
      <p:sp>
        <p:nvSpPr>
          <p:cNvPr id="7" name="Slide Number Placeholder 6">
            <a:extLst>
              <a:ext uri="{FF2B5EF4-FFF2-40B4-BE49-F238E27FC236}">
                <a16:creationId xmlns:a16="http://schemas.microsoft.com/office/drawing/2014/main" id="{648A0FD0-C91D-827C-D18E-05C11BF34C2D}"/>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1502766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A20E3-2E30-1820-69E6-85612703EF83}"/>
              </a:ext>
            </a:extLst>
          </p:cNvPr>
          <p:cNvSpPr>
            <a:spLocks noGrp="1"/>
          </p:cNvSpPr>
          <p:nvPr>
            <p:ph type="title"/>
          </p:nvPr>
        </p:nvSpPr>
        <p:spPr>
          <a:xfrm>
            <a:off x="839788" y="365125"/>
            <a:ext cx="10515600" cy="1325563"/>
          </a:xfrm>
        </p:spPr>
        <p:txBody>
          <a:bodyPr/>
          <a:lstStyle/>
          <a:p>
            <a:r>
              <a:rPr lang="en-US"/>
              <a:t>Click to edit Master title style</a:t>
            </a:r>
            <a:endParaRPr lang="mt-MT"/>
          </a:p>
        </p:txBody>
      </p:sp>
      <p:sp>
        <p:nvSpPr>
          <p:cNvPr id="3" name="Text Placeholder 2">
            <a:extLst>
              <a:ext uri="{FF2B5EF4-FFF2-40B4-BE49-F238E27FC236}">
                <a16:creationId xmlns:a16="http://schemas.microsoft.com/office/drawing/2014/main" id="{64D36917-2D0E-D1FD-AF5B-CE174F48A0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EB57C10-03D4-7F97-5D04-BB43222C435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5" name="Text Placeholder 4">
            <a:extLst>
              <a:ext uri="{FF2B5EF4-FFF2-40B4-BE49-F238E27FC236}">
                <a16:creationId xmlns:a16="http://schemas.microsoft.com/office/drawing/2014/main" id="{D7F9F7CD-BA12-C67F-80D9-433311166C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2DE8BD8-B04C-9F4F-76F8-681C9000D8A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7" name="Date Placeholder 6">
            <a:extLst>
              <a:ext uri="{FF2B5EF4-FFF2-40B4-BE49-F238E27FC236}">
                <a16:creationId xmlns:a16="http://schemas.microsoft.com/office/drawing/2014/main" id="{E43DF693-FC93-1296-0707-FA8D46BA1584}"/>
              </a:ext>
            </a:extLst>
          </p:cNvPr>
          <p:cNvSpPr>
            <a:spLocks noGrp="1"/>
          </p:cNvSpPr>
          <p:nvPr>
            <p:ph type="dt" sz="half" idx="10"/>
          </p:nvPr>
        </p:nvSpPr>
        <p:spPr/>
        <p:txBody>
          <a:bodyPr/>
          <a:lstStyle/>
          <a:p>
            <a:fld id="{6E8BC5D7-169A-4816-8DE3-FD1312CF2EDB}" type="datetimeFigureOut">
              <a:rPr lang="mt-MT" smtClean="0"/>
              <a:t>28/02/2023</a:t>
            </a:fld>
            <a:endParaRPr lang="mt-MT"/>
          </a:p>
        </p:txBody>
      </p:sp>
      <p:sp>
        <p:nvSpPr>
          <p:cNvPr id="8" name="Footer Placeholder 7">
            <a:extLst>
              <a:ext uri="{FF2B5EF4-FFF2-40B4-BE49-F238E27FC236}">
                <a16:creationId xmlns:a16="http://schemas.microsoft.com/office/drawing/2014/main" id="{DA1E8D32-EF19-26F9-0845-DE007B17C80D}"/>
              </a:ext>
            </a:extLst>
          </p:cNvPr>
          <p:cNvSpPr>
            <a:spLocks noGrp="1"/>
          </p:cNvSpPr>
          <p:nvPr>
            <p:ph type="ftr" sz="quarter" idx="11"/>
          </p:nvPr>
        </p:nvSpPr>
        <p:spPr/>
        <p:txBody>
          <a:bodyPr/>
          <a:lstStyle/>
          <a:p>
            <a:endParaRPr lang="mt-MT"/>
          </a:p>
        </p:txBody>
      </p:sp>
      <p:sp>
        <p:nvSpPr>
          <p:cNvPr id="9" name="Slide Number Placeholder 8">
            <a:extLst>
              <a:ext uri="{FF2B5EF4-FFF2-40B4-BE49-F238E27FC236}">
                <a16:creationId xmlns:a16="http://schemas.microsoft.com/office/drawing/2014/main" id="{7E0BA945-35E8-16FA-970C-9B489ACAF2FA}"/>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413463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46423-D41D-6853-E74A-3690C9194D9B}"/>
              </a:ext>
            </a:extLst>
          </p:cNvPr>
          <p:cNvSpPr>
            <a:spLocks noGrp="1"/>
          </p:cNvSpPr>
          <p:nvPr>
            <p:ph type="title"/>
          </p:nvPr>
        </p:nvSpPr>
        <p:spPr/>
        <p:txBody>
          <a:bodyPr/>
          <a:lstStyle/>
          <a:p>
            <a:r>
              <a:rPr lang="en-US"/>
              <a:t>Click to edit Master title style</a:t>
            </a:r>
            <a:endParaRPr lang="mt-MT"/>
          </a:p>
        </p:txBody>
      </p:sp>
      <p:sp>
        <p:nvSpPr>
          <p:cNvPr id="3" name="Date Placeholder 2">
            <a:extLst>
              <a:ext uri="{FF2B5EF4-FFF2-40B4-BE49-F238E27FC236}">
                <a16:creationId xmlns:a16="http://schemas.microsoft.com/office/drawing/2014/main" id="{64C73599-D537-3780-DAEC-0C86B8B3B521}"/>
              </a:ext>
            </a:extLst>
          </p:cNvPr>
          <p:cNvSpPr>
            <a:spLocks noGrp="1"/>
          </p:cNvSpPr>
          <p:nvPr>
            <p:ph type="dt" sz="half" idx="10"/>
          </p:nvPr>
        </p:nvSpPr>
        <p:spPr/>
        <p:txBody>
          <a:bodyPr/>
          <a:lstStyle/>
          <a:p>
            <a:fld id="{6E8BC5D7-169A-4816-8DE3-FD1312CF2EDB}" type="datetimeFigureOut">
              <a:rPr lang="mt-MT" smtClean="0"/>
              <a:t>28/02/2023</a:t>
            </a:fld>
            <a:endParaRPr lang="mt-MT"/>
          </a:p>
        </p:txBody>
      </p:sp>
      <p:sp>
        <p:nvSpPr>
          <p:cNvPr id="4" name="Footer Placeholder 3">
            <a:extLst>
              <a:ext uri="{FF2B5EF4-FFF2-40B4-BE49-F238E27FC236}">
                <a16:creationId xmlns:a16="http://schemas.microsoft.com/office/drawing/2014/main" id="{10C8231C-CD3F-0C41-2332-B02EC5731CBA}"/>
              </a:ext>
            </a:extLst>
          </p:cNvPr>
          <p:cNvSpPr>
            <a:spLocks noGrp="1"/>
          </p:cNvSpPr>
          <p:nvPr>
            <p:ph type="ftr" sz="quarter" idx="11"/>
          </p:nvPr>
        </p:nvSpPr>
        <p:spPr/>
        <p:txBody>
          <a:bodyPr/>
          <a:lstStyle/>
          <a:p>
            <a:endParaRPr lang="mt-MT"/>
          </a:p>
        </p:txBody>
      </p:sp>
      <p:sp>
        <p:nvSpPr>
          <p:cNvPr id="5" name="Slide Number Placeholder 4">
            <a:extLst>
              <a:ext uri="{FF2B5EF4-FFF2-40B4-BE49-F238E27FC236}">
                <a16:creationId xmlns:a16="http://schemas.microsoft.com/office/drawing/2014/main" id="{8FD9BAFC-3F47-CF4E-A9BE-01C5A680C207}"/>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2989477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F9829F-A7CE-5E02-A71D-9136A0481C11}"/>
              </a:ext>
            </a:extLst>
          </p:cNvPr>
          <p:cNvSpPr>
            <a:spLocks noGrp="1"/>
          </p:cNvSpPr>
          <p:nvPr>
            <p:ph type="dt" sz="half" idx="10"/>
          </p:nvPr>
        </p:nvSpPr>
        <p:spPr/>
        <p:txBody>
          <a:bodyPr/>
          <a:lstStyle/>
          <a:p>
            <a:fld id="{6E8BC5D7-169A-4816-8DE3-FD1312CF2EDB}" type="datetimeFigureOut">
              <a:rPr lang="mt-MT" smtClean="0"/>
              <a:t>28/02/2023</a:t>
            </a:fld>
            <a:endParaRPr lang="mt-MT"/>
          </a:p>
        </p:txBody>
      </p:sp>
      <p:sp>
        <p:nvSpPr>
          <p:cNvPr id="3" name="Footer Placeholder 2">
            <a:extLst>
              <a:ext uri="{FF2B5EF4-FFF2-40B4-BE49-F238E27FC236}">
                <a16:creationId xmlns:a16="http://schemas.microsoft.com/office/drawing/2014/main" id="{CBED977F-FE7E-CAC5-5647-3DACFD87BC46}"/>
              </a:ext>
            </a:extLst>
          </p:cNvPr>
          <p:cNvSpPr>
            <a:spLocks noGrp="1"/>
          </p:cNvSpPr>
          <p:nvPr>
            <p:ph type="ftr" sz="quarter" idx="11"/>
          </p:nvPr>
        </p:nvSpPr>
        <p:spPr/>
        <p:txBody>
          <a:bodyPr/>
          <a:lstStyle/>
          <a:p>
            <a:endParaRPr lang="mt-MT"/>
          </a:p>
        </p:txBody>
      </p:sp>
      <p:sp>
        <p:nvSpPr>
          <p:cNvPr id="4" name="Slide Number Placeholder 3">
            <a:extLst>
              <a:ext uri="{FF2B5EF4-FFF2-40B4-BE49-F238E27FC236}">
                <a16:creationId xmlns:a16="http://schemas.microsoft.com/office/drawing/2014/main" id="{37346282-EE25-942A-5430-2A1919DF3904}"/>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20614856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0C3FA-DABC-616C-1058-785C98F607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mt-MT"/>
          </a:p>
        </p:txBody>
      </p:sp>
      <p:sp>
        <p:nvSpPr>
          <p:cNvPr id="3" name="Content Placeholder 2">
            <a:extLst>
              <a:ext uri="{FF2B5EF4-FFF2-40B4-BE49-F238E27FC236}">
                <a16:creationId xmlns:a16="http://schemas.microsoft.com/office/drawing/2014/main" id="{7A43E0E9-D573-B855-05A4-114AD02FB0B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4" name="Text Placeholder 3">
            <a:extLst>
              <a:ext uri="{FF2B5EF4-FFF2-40B4-BE49-F238E27FC236}">
                <a16:creationId xmlns:a16="http://schemas.microsoft.com/office/drawing/2014/main" id="{0DC604C9-5C49-62A2-2ED4-FCFA9FABD2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18973D6-FBE0-BA62-AE36-CF6E8A67C3E9}"/>
              </a:ext>
            </a:extLst>
          </p:cNvPr>
          <p:cNvSpPr>
            <a:spLocks noGrp="1"/>
          </p:cNvSpPr>
          <p:nvPr>
            <p:ph type="dt" sz="half" idx="10"/>
          </p:nvPr>
        </p:nvSpPr>
        <p:spPr/>
        <p:txBody>
          <a:bodyPr/>
          <a:lstStyle/>
          <a:p>
            <a:fld id="{6E8BC5D7-169A-4816-8DE3-FD1312CF2EDB}" type="datetimeFigureOut">
              <a:rPr lang="mt-MT" smtClean="0"/>
              <a:t>28/02/2023</a:t>
            </a:fld>
            <a:endParaRPr lang="mt-MT"/>
          </a:p>
        </p:txBody>
      </p:sp>
      <p:sp>
        <p:nvSpPr>
          <p:cNvPr id="6" name="Footer Placeholder 5">
            <a:extLst>
              <a:ext uri="{FF2B5EF4-FFF2-40B4-BE49-F238E27FC236}">
                <a16:creationId xmlns:a16="http://schemas.microsoft.com/office/drawing/2014/main" id="{3D821F19-2A83-D3D0-2D20-ADD8B3E85868}"/>
              </a:ext>
            </a:extLst>
          </p:cNvPr>
          <p:cNvSpPr>
            <a:spLocks noGrp="1"/>
          </p:cNvSpPr>
          <p:nvPr>
            <p:ph type="ftr" sz="quarter" idx="11"/>
          </p:nvPr>
        </p:nvSpPr>
        <p:spPr/>
        <p:txBody>
          <a:bodyPr/>
          <a:lstStyle/>
          <a:p>
            <a:endParaRPr lang="mt-MT"/>
          </a:p>
        </p:txBody>
      </p:sp>
      <p:sp>
        <p:nvSpPr>
          <p:cNvPr id="7" name="Slide Number Placeholder 6">
            <a:extLst>
              <a:ext uri="{FF2B5EF4-FFF2-40B4-BE49-F238E27FC236}">
                <a16:creationId xmlns:a16="http://schemas.microsoft.com/office/drawing/2014/main" id="{41FD872C-2C43-4429-1241-70198E7BA34F}"/>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4215326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FF5D3-C32A-ABB5-A2B4-C960A5C36D5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mt-MT"/>
          </a:p>
        </p:txBody>
      </p:sp>
      <p:sp>
        <p:nvSpPr>
          <p:cNvPr id="3" name="Picture Placeholder 2">
            <a:extLst>
              <a:ext uri="{FF2B5EF4-FFF2-40B4-BE49-F238E27FC236}">
                <a16:creationId xmlns:a16="http://schemas.microsoft.com/office/drawing/2014/main" id="{D97A260A-CBE1-D11B-60A2-132BB29ABE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mt-MT"/>
          </a:p>
        </p:txBody>
      </p:sp>
      <p:sp>
        <p:nvSpPr>
          <p:cNvPr id="4" name="Text Placeholder 3">
            <a:extLst>
              <a:ext uri="{FF2B5EF4-FFF2-40B4-BE49-F238E27FC236}">
                <a16:creationId xmlns:a16="http://schemas.microsoft.com/office/drawing/2014/main" id="{D2739AB2-7FC5-597B-334A-3984AF1E2F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AACB7B-ECDB-76D6-3006-1052B2535A55}"/>
              </a:ext>
            </a:extLst>
          </p:cNvPr>
          <p:cNvSpPr>
            <a:spLocks noGrp="1"/>
          </p:cNvSpPr>
          <p:nvPr>
            <p:ph type="dt" sz="half" idx="10"/>
          </p:nvPr>
        </p:nvSpPr>
        <p:spPr/>
        <p:txBody>
          <a:bodyPr/>
          <a:lstStyle/>
          <a:p>
            <a:fld id="{6E8BC5D7-169A-4816-8DE3-FD1312CF2EDB}" type="datetimeFigureOut">
              <a:rPr lang="mt-MT" smtClean="0"/>
              <a:t>28/02/2023</a:t>
            </a:fld>
            <a:endParaRPr lang="mt-MT"/>
          </a:p>
        </p:txBody>
      </p:sp>
      <p:sp>
        <p:nvSpPr>
          <p:cNvPr id="6" name="Footer Placeholder 5">
            <a:extLst>
              <a:ext uri="{FF2B5EF4-FFF2-40B4-BE49-F238E27FC236}">
                <a16:creationId xmlns:a16="http://schemas.microsoft.com/office/drawing/2014/main" id="{A7A82615-D936-EAC5-0081-6BDD39790FEB}"/>
              </a:ext>
            </a:extLst>
          </p:cNvPr>
          <p:cNvSpPr>
            <a:spLocks noGrp="1"/>
          </p:cNvSpPr>
          <p:nvPr>
            <p:ph type="ftr" sz="quarter" idx="11"/>
          </p:nvPr>
        </p:nvSpPr>
        <p:spPr/>
        <p:txBody>
          <a:bodyPr/>
          <a:lstStyle/>
          <a:p>
            <a:endParaRPr lang="mt-MT"/>
          </a:p>
        </p:txBody>
      </p:sp>
      <p:sp>
        <p:nvSpPr>
          <p:cNvPr id="7" name="Slide Number Placeholder 6">
            <a:extLst>
              <a:ext uri="{FF2B5EF4-FFF2-40B4-BE49-F238E27FC236}">
                <a16:creationId xmlns:a16="http://schemas.microsoft.com/office/drawing/2014/main" id="{270CF51F-80E2-9C5E-FFC5-4D61EC2B1A5D}"/>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9555109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76DF804-3B1C-147C-1B66-55F5E4712B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mt-MT"/>
          </a:p>
        </p:txBody>
      </p:sp>
      <p:sp>
        <p:nvSpPr>
          <p:cNvPr id="3" name="Text Placeholder 2">
            <a:extLst>
              <a:ext uri="{FF2B5EF4-FFF2-40B4-BE49-F238E27FC236}">
                <a16:creationId xmlns:a16="http://schemas.microsoft.com/office/drawing/2014/main" id="{17B8BAF1-16ED-F0CE-EDF4-FEC73E4836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4" name="Date Placeholder 3">
            <a:extLst>
              <a:ext uri="{FF2B5EF4-FFF2-40B4-BE49-F238E27FC236}">
                <a16:creationId xmlns:a16="http://schemas.microsoft.com/office/drawing/2014/main" id="{39091236-A250-4A85-7B09-E91A74371F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8BC5D7-169A-4816-8DE3-FD1312CF2EDB}" type="datetimeFigureOut">
              <a:rPr lang="mt-MT" smtClean="0"/>
              <a:t>28/02/2023</a:t>
            </a:fld>
            <a:endParaRPr lang="mt-MT"/>
          </a:p>
        </p:txBody>
      </p:sp>
      <p:sp>
        <p:nvSpPr>
          <p:cNvPr id="5" name="Footer Placeholder 4">
            <a:extLst>
              <a:ext uri="{FF2B5EF4-FFF2-40B4-BE49-F238E27FC236}">
                <a16:creationId xmlns:a16="http://schemas.microsoft.com/office/drawing/2014/main" id="{12E02A4D-F593-6FDE-7511-2411C8472B4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mt-MT"/>
          </a:p>
        </p:txBody>
      </p:sp>
      <p:sp>
        <p:nvSpPr>
          <p:cNvPr id="6" name="Slide Number Placeholder 5">
            <a:extLst>
              <a:ext uri="{FF2B5EF4-FFF2-40B4-BE49-F238E27FC236}">
                <a16:creationId xmlns:a16="http://schemas.microsoft.com/office/drawing/2014/main" id="{A2462AA1-0023-7640-C942-FE1454663EE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C8F283-229B-4DB5-A576-A001C31FC0E1}" type="slidenum">
              <a:rPr lang="mt-MT" smtClean="0"/>
              <a:t>‹#›</a:t>
            </a:fld>
            <a:endParaRPr lang="mt-MT"/>
          </a:p>
        </p:txBody>
      </p:sp>
    </p:spTree>
    <p:extLst>
      <p:ext uri="{BB962C8B-B14F-4D97-AF65-F5344CB8AC3E}">
        <p14:creationId xmlns:p14="http://schemas.microsoft.com/office/powerpoint/2010/main" val="22407531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mt-M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publicdomainpictures.net/view-image.php?image=8232&amp;picture=abstract-black-background"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837473B0-CC2E-450A-ABE3-18F120FF3D39}">
                <a1611:picAttrSrcUrl xmlns:a1611="http://schemas.microsoft.com/office/drawing/2016/11/main" r:id="rId3"/>
              </a:ext>
            </a:extLst>
          </a:blip>
          <a:srcRect/>
          <a:stretch>
            <a:fillRect t="-19000" b="-19000"/>
          </a:stretch>
        </a:blip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985FEC2-C968-982E-6B0D-AC51C23BBF2F}"/>
              </a:ext>
            </a:extLst>
          </p:cNvPr>
          <p:cNvSpPr txBox="1"/>
          <p:nvPr/>
        </p:nvSpPr>
        <p:spPr>
          <a:xfrm>
            <a:off x="6890327" y="1997839"/>
            <a:ext cx="4692073" cy="2862322"/>
          </a:xfrm>
          <a:prstGeom prst="rect">
            <a:avLst/>
          </a:prstGeom>
          <a:noFill/>
        </p:spPr>
        <p:txBody>
          <a:bodyPr wrap="square" rtlCol="0">
            <a:spAutoFit/>
          </a:bodyPr>
          <a:lstStyle/>
          <a:p>
            <a:pPr algn="ctr"/>
            <a:r>
              <a:rPr lang="en-GB" sz="6000" dirty="0">
                <a:ln>
                  <a:solidFill>
                    <a:schemeClr val="bg1"/>
                  </a:solidFill>
                </a:ln>
                <a:solidFill>
                  <a:schemeClr val="bg1"/>
                </a:solidFill>
              </a:rPr>
              <a:t>Text to</a:t>
            </a:r>
          </a:p>
          <a:p>
            <a:pPr algn="ctr"/>
            <a:r>
              <a:rPr lang="en-GB" sz="6000" dirty="0">
                <a:ln>
                  <a:solidFill>
                    <a:schemeClr val="bg1"/>
                  </a:solidFill>
                </a:ln>
                <a:solidFill>
                  <a:schemeClr val="bg1"/>
                </a:solidFill>
              </a:rPr>
              <a:t>Data Structure (numbers)</a:t>
            </a:r>
            <a:endParaRPr lang="mt-MT" sz="6000" dirty="0">
              <a:ln>
                <a:solidFill>
                  <a:schemeClr val="bg1"/>
                </a:solidFill>
              </a:ln>
              <a:solidFill>
                <a:schemeClr val="bg1"/>
              </a:solidFill>
            </a:endParaRPr>
          </a:p>
        </p:txBody>
      </p:sp>
    </p:spTree>
    <p:extLst>
      <p:ext uri="{BB962C8B-B14F-4D97-AF65-F5344CB8AC3E}">
        <p14:creationId xmlns:p14="http://schemas.microsoft.com/office/powerpoint/2010/main" val="6517239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1331BE-4968-ADC0-F998-12FDC3DF1D8D}"/>
              </a:ext>
            </a:extLst>
          </p:cNvPr>
          <p:cNvSpPr txBox="1"/>
          <p:nvPr/>
        </p:nvSpPr>
        <p:spPr>
          <a:xfrm>
            <a:off x="425407" y="375491"/>
            <a:ext cx="11573004" cy="584775"/>
          </a:xfrm>
          <a:prstGeom prst="rect">
            <a:avLst/>
          </a:prstGeom>
          <a:noFill/>
        </p:spPr>
        <p:txBody>
          <a:bodyPr wrap="square" rtlCol="0">
            <a:spAutoFit/>
          </a:bodyPr>
          <a:lstStyle/>
          <a:p>
            <a:r>
              <a:rPr lang="en-GB" sz="3200" b="1" dirty="0">
                <a:solidFill>
                  <a:schemeClr val="accent2"/>
                </a:solidFill>
                <a:latin typeface="Open Sans" panose="020B0606030504020204" pitchFamily="34" charset="0"/>
              </a:rPr>
              <a:t>IDF</a:t>
            </a:r>
            <a:endParaRPr lang="en-GB" sz="3200" b="1" dirty="0">
              <a:solidFill>
                <a:schemeClr val="bg1"/>
              </a:solidFill>
              <a:latin typeface="Open Sans" panose="020B0606030504020204" pitchFamily="34" charset="0"/>
            </a:endParaRPr>
          </a:p>
        </p:txBody>
      </p:sp>
      <p:sp>
        <p:nvSpPr>
          <p:cNvPr id="3" name="TextBox 2">
            <a:extLst>
              <a:ext uri="{FF2B5EF4-FFF2-40B4-BE49-F238E27FC236}">
                <a16:creationId xmlns:a16="http://schemas.microsoft.com/office/drawing/2014/main" id="{E9793BE6-8C72-412B-B84D-8EFA4949D9B5}"/>
              </a:ext>
            </a:extLst>
          </p:cNvPr>
          <p:cNvSpPr txBox="1"/>
          <p:nvPr/>
        </p:nvSpPr>
        <p:spPr>
          <a:xfrm>
            <a:off x="425407" y="942390"/>
            <a:ext cx="10792690" cy="954107"/>
          </a:xfrm>
          <a:prstGeom prst="rect">
            <a:avLst/>
          </a:prstGeom>
          <a:noFill/>
        </p:spPr>
        <p:txBody>
          <a:bodyPr wrap="square">
            <a:spAutoFit/>
          </a:bodyPr>
          <a:lstStyle/>
          <a:p>
            <a:r>
              <a:rPr lang="en-GB" sz="2800" dirty="0">
                <a:solidFill>
                  <a:schemeClr val="bg1"/>
                </a:solidFill>
              </a:rPr>
              <a:t>IDF stands for inverse document frequency. Rare words have high scores, common words have low scores.</a:t>
            </a:r>
          </a:p>
        </p:txBody>
      </p:sp>
      <p:sp>
        <p:nvSpPr>
          <p:cNvPr id="6" name="TextBox 5">
            <a:extLst>
              <a:ext uri="{FF2B5EF4-FFF2-40B4-BE49-F238E27FC236}">
                <a16:creationId xmlns:a16="http://schemas.microsoft.com/office/drawing/2014/main" id="{0839EDDC-7620-01D3-8C5E-9DD66A58A73B}"/>
              </a:ext>
            </a:extLst>
          </p:cNvPr>
          <p:cNvSpPr txBox="1"/>
          <p:nvPr/>
        </p:nvSpPr>
        <p:spPr>
          <a:xfrm>
            <a:off x="579582" y="3727217"/>
            <a:ext cx="10792690" cy="2246769"/>
          </a:xfrm>
          <a:prstGeom prst="rect">
            <a:avLst/>
          </a:prstGeom>
          <a:noFill/>
        </p:spPr>
        <p:txBody>
          <a:bodyPr wrap="square">
            <a:spAutoFit/>
          </a:bodyPr>
          <a:lstStyle/>
          <a:p>
            <a:pPr algn="l"/>
            <a:r>
              <a:rPr lang="en-GB" sz="2800" dirty="0">
                <a:solidFill>
                  <a:schemeClr val="bg1"/>
                </a:solidFill>
              </a:rPr>
              <a:t>The usage of TF (previous slide) only would provide more weightage to terms that occur very frequently. For example stop words would get a high TF score. In IDF, the opposite is done, whereby the weights of frequently occurring terms are suppressed and the weights of possibly more meaningful but less frequently occurring terms are </a:t>
            </a:r>
            <a:r>
              <a:rPr lang="mt-MT" sz="2800" dirty="0">
                <a:solidFill>
                  <a:schemeClr val="bg1"/>
                </a:solidFill>
              </a:rPr>
              <a:t>scaled up.</a:t>
            </a:r>
            <a:endParaRPr lang="en-GB" sz="2800" dirty="0">
              <a:solidFill>
                <a:schemeClr val="bg1"/>
              </a:solidFill>
            </a:endParaRPr>
          </a:p>
        </p:txBody>
      </p:sp>
      <p:pic>
        <p:nvPicPr>
          <p:cNvPr id="7" name="Picture 6">
            <a:extLst>
              <a:ext uri="{FF2B5EF4-FFF2-40B4-BE49-F238E27FC236}">
                <a16:creationId xmlns:a16="http://schemas.microsoft.com/office/drawing/2014/main" id="{F567F478-D785-68AD-D8D4-28EDE5C72913}"/>
              </a:ext>
            </a:extLst>
          </p:cNvPr>
          <p:cNvPicPr>
            <a:picLocks noChangeAspect="1"/>
          </p:cNvPicPr>
          <p:nvPr/>
        </p:nvPicPr>
        <p:blipFill>
          <a:blip r:embed="rId2"/>
          <a:stretch>
            <a:fillRect/>
          </a:stretch>
        </p:blipFill>
        <p:spPr>
          <a:xfrm>
            <a:off x="2188591" y="2195153"/>
            <a:ext cx="7266321" cy="935630"/>
          </a:xfrm>
          <a:prstGeom prst="rect">
            <a:avLst/>
          </a:prstGeom>
        </p:spPr>
      </p:pic>
    </p:spTree>
    <p:extLst>
      <p:ext uri="{BB962C8B-B14F-4D97-AF65-F5344CB8AC3E}">
        <p14:creationId xmlns:p14="http://schemas.microsoft.com/office/powerpoint/2010/main" val="20548645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BE968615-59BC-27CA-754B-687B79CF7B6E}"/>
              </a:ext>
            </a:extLst>
          </p:cNvPr>
          <p:cNvGraphicFramePr>
            <a:graphicFrameLocks noGrp="1"/>
          </p:cNvGraphicFramePr>
          <p:nvPr>
            <p:extLst>
              <p:ext uri="{D42A27DB-BD31-4B8C-83A1-F6EECF244321}">
                <p14:modId xmlns:p14="http://schemas.microsoft.com/office/powerpoint/2010/main" val="1341640057"/>
              </p:ext>
            </p:extLst>
          </p:nvPr>
        </p:nvGraphicFramePr>
        <p:xfrm>
          <a:off x="699655" y="3056467"/>
          <a:ext cx="8127999" cy="302260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150971144"/>
                    </a:ext>
                  </a:extLst>
                </a:gridCol>
                <a:gridCol w="2709333">
                  <a:extLst>
                    <a:ext uri="{9D8B030D-6E8A-4147-A177-3AD203B41FA5}">
                      <a16:colId xmlns:a16="http://schemas.microsoft.com/office/drawing/2014/main" val="671899473"/>
                    </a:ext>
                  </a:extLst>
                </a:gridCol>
                <a:gridCol w="2709333">
                  <a:extLst>
                    <a:ext uri="{9D8B030D-6E8A-4147-A177-3AD203B41FA5}">
                      <a16:colId xmlns:a16="http://schemas.microsoft.com/office/drawing/2014/main" val="3159947616"/>
                    </a:ext>
                  </a:extLst>
                </a:gridCol>
              </a:tblGrid>
              <a:tr h="370840">
                <a:tc>
                  <a:txBody>
                    <a:bodyPr/>
                    <a:lstStyle/>
                    <a:p>
                      <a:r>
                        <a:rPr lang="en-GB" dirty="0"/>
                        <a:t>TF</a:t>
                      </a:r>
                      <a:endParaRPr lang="mt-MT" dirty="0"/>
                    </a:p>
                  </a:txBody>
                  <a:tcPr/>
                </a:tc>
                <a:tc>
                  <a:txBody>
                    <a:bodyPr/>
                    <a:lstStyle/>
                    <a:p>
                      <a:r>
                        <a:rPr lang="en-GB"/>
                        <a:t>IDF</a:t>
                      </a:r>
                      <a:endParaRPr lang="mt-MT" dirty="0"/>
                    </a:p>
                  </a:txBody>
                  <a:tcPr/>
                </a:tc>
                <a:tc>
                  <a:txBody>
                    <a:bodyPr/>
                    <a:lstStyle/>
                    <a:p>
                      <a:r>
                        <a:rPr lang="en-GB"/>
                        <a:t>What it means</a:t>
                      </a:r>
                      <a:endParaRPr lang="mt-MT" dirty="0"/>
                    </a:p>
                  </a:txBody>
                  <a:tcPr/>
                </a:tc>
                <a:extLst>
                  <a:ext uri="{0D108BD9-81ED-4DB2-BD59-A6C34878D82A}">
                    <a16:rowId xmlns:a16="http://schemas.microsoft.com/office/drawing/2014/main" val="2095033820"/>
                  </a:ext>
                </a:extLst>
              </a:tr>
              <a:tr h="370840">
                <a:tc>
                  <a:txBody>
                    <a:bodyPr/>
                    <a:lstStyle/>
                    <a:p>
                      <a:r>
                        <a:rPr lang="en-GB"/>
                        <a:t>high</a:t>
                      </a:r>
                      <a:endParaRPr lang="mt-MT" dirty="0"/>
                    </a:p>
                  </a:txBody>
                  <a:tcPr/>
                </a:tc>
                <a:tc>
                  <a:txBody>
                    <a:bodyPr/>
                    <a:lstStyle/>
                    <a:p>
                      <a:r>
                        <a:rPr lang="en-GB"/>
                        <a:t>low</a:t>
                      </a:r>
                      <a:endParaRPr lang="mt-MT" dirty="0"/>
                    </a:p>
                  </a:txBody>
                  <a:tcPr/>
                </a:tc>
                <a:tc>
                  <a:txBody>
                    <a:bodyPr/>
                    <a:lstStyle/>
                    <a:p>
                      <a:r>
                        <a:rPr lang="en-GB"/>
                        <a:t>A very common word; possibly a stop word</a:t>
                      </a:r>
                      <a:endParaRPr lang="mt-MT" dirty="0"/>
                    </a:p>
                  </a:txBody>
                  <a:tcPr/>
                </a:tc>
                <a:extLst>
                  <a:ext uri="{0D108BD9-81ED-4DB2-BD59-A6C34878D82A}">
                    <a16:rowId xmlns:a16="http://schemas.microsoft.com/office/drawing/2014/main" val="1621129729"/>
                  </a:ext>
                </a:extLst>
              </a:tr>
              <a:tr h="370840">
                <a:tc>
                  <a:txBody>
                    <a:bodyPr/>
                    <a:lstStyle/>
                    <a:p>
                      <a:r>
                        <a:rPr lang="en-GB"/>
                        <a:t>high</a:t>
                      </a:r>
                      <a:endParaRPr lang="mt-MT" dirty="0"/>
                    </a:p>
                  </a:txBody>
                  <a:tcPr/>
                </a:tc>
                <a:tc>
                  <a:txBody>
                    <a:bodyPr/>
                    <a:lstStyle/>
                    <a:p>
                      <a:r>
                        <a:rPr lang="en-GB"/>
                        <a:t>high</a:t>
                      </a:r>
                      <a:endParaRPr lang="mt-MT" dirty="0"/>
                    </a:p>
                  </a:txBody>
                  <a:tcPr/>
                </a:tc>
                <a:tc>
                  <a:txBody>
                    <a:bodyPr/>
                    <a:lstStyle/>
                    <a:p>
                      <a:r>
                        <a:rPr lang="en-GB" dirty="0"/>
                        <a:t>A very important word! It has a high frequency in this particular document but not in other documents. Therefore it is very important in this document</a:t>
                      </a:r>
                      <a:endParaRPr lang="mt-MT" dirty="0"/>
                    </a:p>
                  </a:txBody>
                  <a:tcPr/>
                </a:tc>
                <a:extLst>
                  <a:ext uri="{0D108BD9-81ED-4DB2-BD59-A6C34878D82A}">
                    <a16:rowId xmlns:a16="http://schemas.microsoft.com/office/drawing/2014/main" val="130608643"/>
                  </a:ext>
                </a:extLst>
              </a:tr>
            </a:tbl>
          </a:graphicData>
        </a:graphic>
      </p:graphicFrame>
      <p:sp>
        <p:nvSpPr>
          <p:cNvPr id="11" name="TextBox 10">
            <a:extLst>
              <a:ext uri="{FF2B5EF4-FFF2-40B4-BE49-F238E27FC236}">
                <a16:creationId xmlns:a16="http://schemas.microsoft.com/office/drawing/2014/main" id="{4DC43862-4BBA-3103-AFB2-53CFC4075A45}"/>
              </a:ext>
            </a:extLst>
          </p:cNvPr>
          <p:cNvSpPr txBox="1"/>
          <p:nvPr/>
        </p:nvSpPr>
        <p:spPr>
          <a:xfrm>
            <a:off x="699655" y="340002"/>
            <a:ext cx="10792690" cy="954107"/>
          </a:xfrm>
          <a:prstGeom prst="rect">
            <a:avLst/>
          </a:prstGeom>
          <a:noFill/>
        </p:spPr>
        <p:txBody>
          <a:bodyPr wrap="square">
            <a:spAutoFit/>
          </a:bodyPr>
          <a:lstStyle/>
          <a:p>
            <a:pPr algn="l"/>
            <a:r>
              <a:rPr lang="en-GB" sz="2800" dirty="0">
                <a:solidFill>
                  <a:schemeClr val="bg1"/>
                </a:solidFill>
              </a:rPr>
              <a:t>Finally, the weight (importance) of word w in document d is given by the following TFIDF </a:t>
            </a:r>
            <a:r>
              <a:rPr lang="mt-MT" sz="2800" dirty="0">
                <a:solidFill>
                  <a:schemeClr val="bg1"/>
                </a:solidFill>
              </a:rPr>
              <a:t>weighting:</a:t>
            </a:r>
            <a:endParaRPr lang="en-GB" sz="2800" dirty="0">
              <a:solidFill>
                <a:schemeClr val="bg1"/>
              </a:solidFill>
            </a:endParaRPr>
          </a:p>
        </p:txBody>
      </p:sp>
      <p:pic>
        <p:nvPicPr>
          <p:cNvPr id="13" name="Picture 12">
            <a:extLst>
              <a:ext uri="{FF2B5EF4-FFF2-40B4-BE49-F238E27FC236}">
                <a16:creationId xmlns:a16="http://schemas.microsoft.com/office/drawing/2014/main" id="{29A917C1-D3EB-528A-B573-F4FE18C203BA}"/>
              </a:ext>
            </a:extLst>
          </p:cNvPr>
          <p:cNvPicPr>
            <a:picLocks noChangeAspect="1"/>
          </p:cNvPicPr>
          <p:nvPr/>
        </p:nvPicPr>
        <p:blipFill>
          <a:blip r:embed="rId2"/>
          <a:stretch>
            <a:fillRect/>
          </a:stretch>
        </p:blipFill>
        <p:spPr>
          <a:xfrm>
            <a:off x="2955637" y="1463387"/>
            <a:ext cx="5598968" cy="735218"/>
          </a:xfrm>
          <a:prstGeom prst="rect">
            <a:avLst/>
          </a:prstGeom>
        </p:spPr>
      </p:pic>
      <p:sp>
        <p:nvSpPr>
          <p:cNvPr id="15" name="TextBox 14">
            <a:extLst>
              <a:ext uri="{FF2B5EF4-FFF2-40B4-BE49-F238E27FC236}">
                <a16:creationId xmlns:a16="http://schemas.microsoft.com/office/drawing/2014/main" id="{5BB5C0A0-9925-FC5A-51CF-A04DEF81E35B}"/>
              </a:ext>
            </a:extLst>
          </p:cNvPr>
          <p:cNvSpPr txBox="1"/>
          <p:nvPr/>
        </p:nvSpPr>
        <p:spPr>
          <a:xfrm>
            <a:off x="8903854" y="2610306"/>
            <a:ext cx="2918691" cy="3539430"/>
          </a:xfrm>
          <a:prstGeom prst="rect">
            <a:avLst/>
          </a:prstGeom>
          <a:noFill/>
        </p:spPr>
        <p:txBody>
          <a:bodyPr wrap="square">
            <a:spAutoFit/>
          </a:bodyPr>
          <a:lstStyle/>
          <a:p>
            <a:r>
              <a:rPr lang="en-GB" sz="2800" dirty="0">
                <a:solidFill>
                  <a:schemeClr val="bg1"/>
                </a:solidFill>
              </a:rPr>
              <a:t>The higher the TF-IDF score the more important or relevant the term is; as a term gets less relevant, its TF-IDF score will approach 0.</a:t>
            </a:r>
            <a:endParaRPr lang="mt-MT" sz="2800" dirty="0">
              <a:solidFill>
                <a:schemeClr val="bg1"/>
              </a:solidFill>
            </a:endParaRPr>
          </a:p>
        </p:txBody>
      </p:sp>
    </p:spTree>
    <p:extLst>
      <p:ext uri="{BB962C8B-B14F-4D97-AF65-F5344CB8AC3E}">
        <p14:creationId xmlns:p14="http://schemas.microsoft.com/office/powerpoint/2010/main" val="44326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707EB4D-B93D-1410-A6C7-E448D0C0976A}"/>
              </a:ext>
            </a:extLst>
          </p:cNvPr>
          <p:cNvSpPr txBox="1"/>
          <p:nvPr/>
        </p:nvSpPr>
        <p:spPr>
          <a:xfrm flipH="1">
            <a:off x="1076036" y="1043709"/>
            <a:ext cx="10039927" cy="440120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mt-MT" sz="2800" dirty="0">
                <a:solidFill>
                  <a:schemeClr val="tx1"/>
                </a:solidFill>
              </a:rPr>
              <a:t>from sklearn.feature_extraction.text import </a:t>
            </a:r>
            <a:r>
              <a:rPr lang="en-GB" sz="2800" dirty="0">
                <a:solidFill>
                  <a:schemeClr val="tx1"/>
                </a:solidFill>
              </a:rPr>
              <a:t>	</a:t>
            </a:r>
            <a:r>
              <a:rPr lang="en-GB" sz="2800" dirty="0" err="1">
                <a:solidFill>
                  <a:schemeClr val="tx1"/>
                </a:solidFill>
              </a:rPr>
              <a:t>TfidfVectorizer</a:t>
            </a:r>
            <a:endParaRPr lang="mt-MT" sz="2800" dirty="0">
              <a:solidFill>
                <a:schemeClr val="tx1"/>
              </a:solidFill>
            </a:endParaRPr>
          </a:p>
          <a:p>
            <a:endParaRPr lang="mt-MT" sz="2800" dirty="0">
              <a:solidFill>
                <a:schemeClr val="tx1"/>
              </a:solidFill>
            </a:endParaRPr>
          </a:p>
          <a:p>
            <a:r>
              <a:rPr lang="en-GB" sz="2800" dirty="0">
                <a:solidFill>
                  <a:schemeClr val="tx1"/>
                </a:solidFill>
              </a:rPr>
              <a:t>X = ("</a:t>
            </a:r>
            <a:r>
              <a:rPr lang="en-GB" sz="2800" i="1" dirty="0">
                <a:solidFill>
                  <a:schemeClr val="tx1"/>
                </a:solidFill>
              </a:rPr>
              <a:t>Computers can </a:t>
            </a:r>
            <a:r>
              <a:rPr lang="en-GB" sz="2800" i="1" dirty="0" err="1">
                <a:solidFill>
                  <a:schemeClr val="tx1"/>
                </a:solidFill>
              </a:rPr>
              <a:t>analyze</a:t>
            </a:r>
            <a:r>
              <a:rPr lang="en-GB" sz="2800" i="1" dirty="0">
                <a:solidFill>
                  <a:schemeClr val="tx1"/>
                </a:solidFill>
              </a:rPr>
              <a:t> text</a:t>
            </a:r>
            <a:r>
              <a:rPr lang="en-GB" sz="2800" dirty="0">
                <a:solidFill>
                  <a:schemeClr val="tx1"/>
                </a:solidFill>
              </a:rPr>
              <a:t>",</a:t>
            </a:r>
          </a:p>
          <a:p>
            <a:r>
              <a:rPr lang="en-GB" sz="2800" dirty="0">
                <a:solidFill>
                  <a:schemeClr val="tx1"/>
                </a:solidFill>
              </a:rPr>
              <a:t>"</a:t>
            </a:r>
            <a:r>
              <a:rPr lang="en-GB" sz="2800" i="1" dirty="0">
                <a:solidFill>
                  <a:schemeClr val="tx1"/>
                </a:solidFill>
              </a:rPr>
              <a:t>They do it using numbers and using data structures</a:t>
            </a:r>
            <a:r>
              <a:rPr lang="en-GB" sz="2800" dirty="0">
                <a:solidFill>
                  <a:schemeClr val="tx1"/>
                </a:solidFill>
              </a:rPr>
              <a:t>",</a:t>
            </a:r>
          </a:p>
          <a:p>
            <a:r>
              <a:rPr lang="en-GB" sz="2800" dirty="0">
                <a:solidFill>
                  <a:schemeClr val="tx1"/>
                </a:solidFill>
              </a:rPr>
              <a:t>"</a:t>
            </a:r>
            <a:r>
              <a:rPr lang="en-GB" sz="2800" i="1" dirty="0">
                <a:solidFill>
                  <a:schemeClr val="tx1"/>
                </a:solidFill>
              </a:rPr>
              <a:t>Computers can process massive amounts of text data</a:t>
            </a:r>
            <a:r>
              <a:rPr lang="en-GB" sz="2800" dirty="0">
                <a:solidFill>
                  <a:schemeClr val="tx1"/>
                </a:solidFill>
              </a:rPr>
              <a:t>")</a:t>
            </a:r>
          </a:p>
          <a:p>
            <a:endParaRPr lang="mt-MT" sz="2800" dirty="0">
              <a:solidFill>
                <a:schemeClr val="tx1"/>
              </a:solidFill>
            </a:endParaRPr>
          </a:p>
          <a:p>
            <a:r>
              <a:rPr lang="mt-MT" sz="2800" dirty="0">
                <a:solidFill>
                  <a:schemeClr val="tx1"/>
                </a:solidFill>
              </a:rPr>
              <a:t>vectorizer = </a:t>
            </a:r>
            <a:r>
              <a:rPr lang="mt-MT" sz="2800" b="1" dirty="0">
                <a:solidFill>
                  <a:schemeClr val="tx1"/>
                </a:solidFill>
              </a:rPr>
              <a:t>TfidfVectorizer()</a:t>
            </a:r>
          </a:p>
          <a:p>
            <a:r>
              <a:rPr lang="mt-MT" sz="2800" dirty="0">
                <a:solidFill>
                  <a:schemeClr val="tx1"/>
                </a:solidFill>
              </a:rPr>
              <a:t>tf_idf_matrix = vectorizer.fit_transform(X)</a:t>
            </a:r>
          </a:p>
          <a:p>
            <a:r>
              <a:rPr lang="mt-MT" sz="2800" dirty="0">
                <a:solidFill>
                  <a:schemeClr val="tx1"/>
                </a:solidFill>
              </a:rPr>
              <a:t>print(vectorizer.get_feature_names_out())</a:t>
            </a:r>
          </a:p>
          <a:p>
            <a:r>
              <a:rPr lang="mt-MT" sz="2800" dirty="0">
                <a:solidFill>
                  <a:schemeClr val="tx1"/>
                </a:solidFill>
              </a:rPr>
              <a:t>print(tf_idf_matrix.toarray())</a:t>
            </a:r>
          </a:p>
        </p:txBody>
      </p:sp>
    </p:spTree>
    <p:extLst>
      <p:ext uri="{BB962C8B-B14F-4D97-AF65-F5344CB8AC3E}">
        <p14:creationId xmlns:p14="http://schemas.microsoft.com/office/powerpoint/2010/main" val="20405027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8B786F6-44FE-2880-155A-D2A136A39932}"/>
              </a:ext>
            </a:extLst>
          </p:cNvPr>
          <p:cNvSpPr txBox="1"/>
          <p:nvPr/>
        </p:nvSpPr>
        <p:spPr>
          <a:xfrm>
            <a:off x="785170" y="2871815"/>
            <a:ext cx="10621659" cy="83099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mt-MT" sz="1600" dirty="0">
                <a:solidFill>
                  <a:schemeClr val="tx1"/>
                </a:solidFill>
              </a:rPr>
              <a:t>[[0</a:t>
            </a:r>
            <a:r>
              <a:rPr lang="en-GB" sz="1600" dirty="0">
                <a:solidFill>
                  <a:schemeClr val="tx1"/>
                </a:solidFill>
              </a:rPr>
              <a:t>, </a:t>
            </a:r>
            <a:r>
              <a:rPr lang="mt-MT" sz="1600" dirty="0">
                <a:solidFill>
                  <a:schemeClr val="tx1"/>
                </a:solidFill>
              </a:rPr>
              <a:t>0.60465213</a:t>
            </a:r>
            <a:r>
              <a:rPr lang="en-GB" sz="1600" dirty="0">
                <a:solidFill>
                  <a:schemeClr val="tx1"/>
                </a:solidFill>
              </a:rPr>
              <a:t>, </a:t>
            </a:r>
            <a:r>
              <a:rPr lang="mt-MT" sz="1600" dirty="0">
                <a:solidFill>
                  <a:schemeClr val="tx1"/>
                </a:solidFill>
              </a:rPr>
              <a:t>0</a:t>
            </a:r>
            <a:r>
              <a:rPr lang="en-GB" sz="1600" dirty="0">
                <a:solidFill>
                  <a:schemeClr val="tx1"/>
                </a:solidFill>
              </a:rPr>
              <a:t>, </a:t>
            </a:r>
            <a:r>
              <a:rPr lang="mt-MT" sz="1600" dirty="0">
                <a:solidFill>
                  <a:schemeClr val="tx1"/>
                </a:solidFill>
              </a:rPr>
              <a:t>0.45985353</a:t>
            </a:r>
            <a:r>
              <a:rPr lang="en-GB" sz="1600" dirty="0">
                <a:solidFill>
                  <a:schemeClr val="tx1"/>
                </a:solidFill>
              </a:rPr>
              <a:t>, </a:t>
            </a:r>
            <a:r>
              <a:rPr lang="mt-MT" sz="1600" dirty="0">
                <a:solidFill>
                  <a:schemeClr val="tx1"/>
                </a:solidFill>
              </a:rPr>
              <a:t>0.45985353</a:t>
            </a:r>
            <a:r>
              <a:rPr lang="en-GB" sz="1600" dirty="0">
                <a:solidFill>
                  <a:schemeClr val="tx1"/>
                </a:solidFill>
              </a:rPr>
              <a:t>, </a:t>
            </a:r>
            <a:r>
              <a:rPr lang="mt-MT" sz="1600" dirty="0">
                <a:solidFill>
                  <a:schemeClr val="tx1"/>
                </a:solidFill>
              </a:rPr>
              <a:t>0</a:t>
            </a:r>
            <a:r>
              <a:rPr lang="en-GB" sz="1600" dirty="0">
                <a:solidFill>
                  <a:schemeClr val="tx1"/>
                </a:solidFill>
              </a:rPr>
              <a:t>, </a:t>
            </a:r>
            <a:r>
              <a:rPr lang="mt-MT" sz="1600" dirty="0">
                <a:solidFill>
                  <a:schemeClr val="tx1"/>
                </a:solidFill>
              </a:rPr>
              <a:t>0</a:t>
            </a:r>
            <a:r>
              <a:rPr lang="en-GB" sz="1600" dirty="0">
                <a:solidFill>
                  <a:schemeClr val="tx1"/>
                </a:solidFill>
              </a:rPr>
              <a:t>, </a:t>
            </a:r>
            <a:r>
              <a:rPr lang="mt-MT" sz="1600" dirty="0">
                <a:solidFill>
                  <a:schemeClr val="tx1"/>
                </a:solidFill>
              </a:rPr>
              <a:t>0</a:t>
            </a:r>
            <a:r>
              <a:rPr lang="en-GB" sz="1600" dirty="0">
                <a:solidFill>
                  <a:schemeClr val="tx1"/>
                </a:solidFill>
              </a:rPr>
              <a:t>, </a:t>
            </a:r>
            <a:r>
              <a:rPr lang="mt-MT" sz="1600" dirty="0">
                <a:solidFill>
                  <a:schemeClr val="tx1"/>
                </a:solidFill>
              </a:rPr>
              <a:t>0</a:t>
            </a:r>
            <a:r>
              <a:rPr lang="en-GB" sz="1600" dirty="0">
                <a:solidFill>
                  <a:schemeClr val="tx1"/>
                </a:solidFill>
              </a:rPr>
              <a:t>, </a:t>
            </a:r>
            <a:r>
              <a:rPr lang="mt-MT" sz="1600" dirty="0">
                <a:solidFill>
                  <a:schemeClr val="tx1"/>
                </a:solidFill>
              </a:rPr>
              <a:t>0</a:t>
            </a:r>
            <a:r>
              <a:rPr lang="en-GB" sz="1600" dirty="0">
                <a:solidFill>
                  <a:schemeClr val="tx1"/>
                </a:solidFill>
              </a:rPr>
              <a:t>,</a:t>
            </a:r>
            <a:r>
              <a:rPr lang="mt-MT" sz="1600" dirty="0">
                <a:solidFill>
                  <a:schemeClr val="tx1"/>
                </a:solidFill>
              </a:rPr>
              <a:t> 0</a:t>
            </a:r>
            <a:r>
              <a:rPr lang="en-GB" sz="1600" dirty="0">
                <a:solidFill>
                  <a:schemeClr val="tx1"/>
                </a:solidFill>
              </a:rPr>
              <a:t>, </a:t>
            </a:r>
            <a:r>
              <a:rPr lang="mt-MT" sz="1600" dirty="0">
                <a:solidFill>
                  <a:schemeClr val="tx1"/>
                </a:solidFill>
              </a:rPr>
              <a:t>0</a:t>
            </a:r>
            <a:r>
              <a:rPr lang="en-GB" sz="1600" dirty="0">
                <a:solidFill>
                  <a:schemeClr val="tx1"/>
                </a:solidFill>
              </a:rPr>
              <a:t>, </a:t>
            </a:r>
            <a:r>
              <a:rPr lang="mt-MT" sz="1600" dirty="0">
                <a:solidFill>
                  <a:schemeClr val="tx1"/>
                </a:solidFill>
              </a:rPr>
              <a:t>0</a:t>
            </a:r>
            <a:r>
              <a:rPr lang="en-GB" sz="1600" dirty="0">
                <a:solidFill>
                  <a:schemeClr val="tx1"/>
                </a:solidFill>
              </a:rPr>
              <a:t>, </a:t>
            </a:r>
            <a:r>
              <a:rPr lang="mt-MT" sz="1600" dirty="0">
                <a:solidFill>
                  <a:schemeClr val="tx1"/>
                </a:solidFill>
              </a:rPr>
              <a:t>0.45985353</a:t>
            </a:r>
            <a:r>
              <a:rPr lang="en-GB" sz="1600" dirty="0">
                <a:solidFill>
                  <a:schemeClr val="tx1"/>
                </a:solidFill>
              </a:rPr>
              <a:t>, </a:t>
            </a:r>
            <a:r>
              <a:rPr lang="mt-MT" sz="1600" dirty="0">
                <a:solidFill>
                  <a:schemeClr val="tx1"/>
                </a:solidFill>
              </a:rPr>
              <a:t>0</a:t>
            </a:r>
            <a:r>
              <a:rPr lang="en-GB" sz="1600" dirty="0">
                <a:solidFill>
                  <a:schemeClr val="tx1"/>
                </a:solidFill>
              </a:rPr>
              <a:t>,</a:t>
            </a:r>
            <a:r>
              <a:rPr lang="mt-MT" sz="1600" dirty="0">
                <a:solidFill>
                  <a:schemeClr val="tx1"/>
                </a:solidFill>
              </a:rPr>
              <a:t> 0   ]</a:t>
            </a:r>
          </a:p>
          <a:p>
            <a:r>
              <a:rPr lang="mt-MT" sz="1600" dirty="0">
                <a:solidFill>
                  <a:schemeClr val="tx1"/>
                </a:solidFill>
              </a:rPr>
              <a:t> [0</a:t>
            </a:r>
            <a:r>
              <a:rPr lang="en-GB" sz="1600" dirty="0">
                <a:solidFill>
                  <a:schemeClr val="tx1"/>
                </a:solidFill>
              </a:rPr>
              <a:t>, </a:t>
            </a:r>
            <a:r>
              <a:rPr lang="mt-MT" sz="1600" dirty="0">
                <a:solidFill>
                  <a:schemeClr val="tx1"/>
                </a:solidFill>
              </a:rPr>
              <a:t>0</a:t>
            </a:r>
            <a:r>
              <a:rPr lang="en-GB" sz="1600" dirty="0">
                <a:solidFill>
                  <a:schemeClr val="tx1"/>
                </a:solidFill>
              </a:rPr>
              <a:t>,</a:t>
            </a:r>
            <a:r>
              <a:rPr lang="mt-MT" sz="1600" dirty="0">
                <a:solidFill>
                  <a:schemeClr val="tx1"/>
                </a:solidFill>
              </a:rPr>
              <a:t> 0.30746099</a:t>
            </a:r>
            <a:r>
              <a:rPr lang="en-GB" sz="1600" dirty="0">
                <a:solidFill>
                  <a:schemeClr val="tx1"/>
                </a:solidFill>
              </a:rPr>
              <a:t>, </a:t>
            </a:r>
            <a:r>
              <a:rPr lang="mt-MT" sz="1600" dirty="0">
                <a:solidFill>
                  <a:schemeClr val="tx1"/>
                </a:solidFill>
              </a:rPr>
              <a:t>0</a:t>
            </a:r>
            <a:r>
              <a:rPr lang="en-GB" sz="1600" dirty="0">
                <a:solidFill>
                  <a:schemeClr val="tx1"/>
                </a:solidFill>
              </a:rPr>
              <a:t>, </a:t>
            </a:r>
            <a:r>
              <a:rPr lang="mt-MT" sz="1600" dirty="0">
                <a:solidFill>
                  <a:schemeClr val="tx1"/>
                </a:solidFill>
              </a:rPr>
              <a:t>0</a:t>
            </a:r>
            <a:r>
              <a:rPr lang="en-GB" sz="1600" dirty="0">
                <a:solidFill>
                  <a:schemeClr val="tx1"/>
                </a:solidFill>
              </a:rPr>
              <a:t>, </a:t>
            </a:r>
            <a:r>
              <a:rPr lang="mt-MT" sz="1600" dirty="0">
                <a:solidFill>
                  <a:schemeClr val="tx1"/>
                </a:solidFill>
              </a:rPr>
              <a:t>0.23383201</a:t>
            </a:r>
            <a:r>
              <a:rPr lang="en-GB" sz="1600" dirty="0">
                <a:solidFill>
                  <a:schemeClr val="tx1"/>
                </a:solidFill>
              </a:rPr>
              <a:t>, </a:t>
            </a:r>
            <a:r>
              <a:rPr lang="mt-MT" sz="1600" dirty="0">
                <a:solidFill>
                  <a:schemeClr val="tx1"/>
                </a:solidFill>
              </a:rPr>
              <a:t>0.30746099</a:t>
            </a:r>
            <a:r>
              <a:rPr lang="en-GB" sz="1600" dirty="0">
                <a:solidFill>
                  <a:schemeClr val="tx1"/>
                </a:solidFill>
              </a:rPr>
              <a:t>, </a:t>
            </a:r>
            <a:r>
              <a:rPr lang="mt-MT" sz="1600" dirty="0">
                <a:solidFill>
                  <a:schemeClr val="tx1"/>
                </a:solidFill>
              </a:rPr>
              <a:t>0.30746099</a:t>
            </a:r>
            <a:r>
              <a:rPr lang="en-GB" sz="1600" dirty="0">
                <a:solidFill>
                  <a:schemeClr val="tx1"/>
                </a:solidFill>
              </a:rPr>
              <a:t>, </a:t>
            </a:r>
            <a:r>
              <a:rPr lang="mt-MT" sz="1600" dirty="0">
                <a:solidFill>
                  <a:schemeClr val="tx1"/>
                </a:solidFill>
              </a:rPr>
              <a:t>0</a:t>
            </a:r>
            <a:r>
              <a:rPr lang="en-GB" sz="1600" dirty="0">
                <a:solidFill>
                  <a:schemeClr val="tx1"/>
                </a:solidFill>
              </a:rPr>
              <a:t>, </a:t>
            </a:r>
            <a:r>
              <a:rPr lang="mt-MT" sz="1600" dirty="0">
                <a:solidFill>
                  <a:schemeClr val="tx1"/>
                </a:solidFill>
              </a:rPr>
              <a:t>0.30746099</a:t>
            </a:r>
            <a:r>
              <a:rPr lang="en-GB" sz="1600" dirty="0">
                <a:solidFill>
                  <a:schemeClr val="tx1"/>
                </a:solidFill>
              </a:rPr>
              <a:t>, </a:t>
            </a:r>
            <a:r>
              <a:rPr lang="mt-MT" sz="1600" dirty="0">
                <a:solidFill>
                  <a:schemeClr val="tx1"/>
                </a:solidFill>
              </a:rPr>
              <a:t>0</a:t>
            </a:r>
            <a:r>
              <a:rPr lang="en-GB" sz="1600" dirty="0">
                <a:solidFill>
                  <a:schemeClr val="tx1"/>
                </a:solidFill>
              </a:rPr>
              <a:t>, </a:t>
            </a:r>
            <a:r>
              <a:rPr lang="mt-MT" sz="1600" dirty="0">
                <a:solidFill>
                  <a:schemeClr val="tx1"/>
                </a:solidFill>
              </a:rPr>
              <a:t>0</a:t>
            </a:r>
            <a:r>
              <a:rPr lang="en-GB" sz="1600" dirty="0">
                <a:solidFill>
                  <a:schemeClr val="tx1"/>
                </a:solidFill>
              </a:rPr>
              <a:t>, </a:t>
            </a:r>
            <a:r>
              <a:rPr lang="mt-MT" sz="1600" dirty="0">
                <a:solidFill>
                  <a:schemeClr val="tx1"/>
                </a:solidFill>
              </a:rPr>
              <a:t>0.30746099</a:t>
            </a:r>
            <a:r>
              <a:rPr lang="en-GB" sz="1600" dirty="0">
                <a:solidFill>
                  <a:schemeClr val="tx1"/>
                </a:solidFill>
              </a:rPr>
              <a:t>,</a:t>
            </a:r>
            <a:r>
              <a:rPr lang="mt-MT" sz="1600" dirty="0">
                <a:solidFill>
                  <a:schemeClr val="tx1"/>
                </a:solidFill>
              </a:rPr>
              <a:t> 0</a:t>
            </a:r>
            <a:r>
              <a:rPr lang="en-GB" sz="1600" dirty="0">
                <a:solidFill>
                  <a:schemeClr val="tx1"/>
                </a:solidFill>
              </a:rPr>
              <a:t>,</a:t>
            </a:r>
            <a:r>
              <a:rPr lang="mt-MT" sz="1600" dirty="0">
                <a:solidFill>
                  <a:schemeClr val="tx1"/>
                </a:solidFill>
              </a:rPr>
              <a:t> 0.30746099</a:t>
            </a:r>
            <a:r>
              <a:rPr lang="en-GB" sz="1600" dirty="0">
                <a:solidFill>
                  <a:schemeClr val="tx1"/>
                </a:solidFill>
              </a:rPr>
              <a:t>, </a:t>
            </a:r>
            <a:r>
              <a:rPr lang="mt-MT" sz="1600" dirty="0">
                <a:solidFill>
                  <a:schemeClr val="tx1"/>
                </a:solidFill>
              </a:rPr>
              <a:t>0.61492198]</a:t>
            </a:r>
          </a:p>
          <a:p>
            <a:r>
              <a:rPr lang="mt-MT" sz="1600" dirty="0">
                <a:solidFill>
                  <a:schemeClr val="tx1"/>
                </a:solidFill>
              </a:rPr>
              <a:t> [0.39798027</a:t>
            </a:r>
            <a:r>
              <a:rPr lang="en-GB" sz="1600" dirty="0">
                <a:solidFill>
                  <a:schemeClr val="tx1"/>
                </a:solidFill>
              </a:rPr>
              <a:t>,</a:t>
            </a:r>
            <a:r>
              <a:rPr lang="mt-MT" sz="1600" dirty="0">
                <a:solidFill>
                  <a:schemeClr val="tx1"/>
                </a:solidFill>
              </a:rPr>
              <a:t> 0</a:t>
            </a:r>
            <a:r>
              <a:rPr lang="en-GB" sz="1600" dirty="0">
                <a:solidFill>
                  <a:schemeClr val="tx1"/>
                </a:solidFill>
              </a:rPr>
              <a:t>,</a:t>
            </a:r>
            <a:r>
              <a:rPr lang="mt-MT" sz="1600" dirty="0">
                <a:solidFill>
                  <a:schemeClr val="tx1"/>
                </a:solidFill>
              </a:rPr>
              <a:t> 0</a:t>
            </a:r>
            <a:r>
              <a:rPr lang="en-GB" sz="1600" dirty="0">
                <a:solidFill>
                  <a:schemeClr val="tx1"/>
                </a:solidFill>
              </a:rPr>
              <a:t>,</a:t>
            </a:r>
            <a:r>
              <a:rPr lang="mt-MT" sz="1600" dirty="0">
                <a:solidFill>
                  <a:schemeClr val="tx1"/>
                </a:solidFill>
              </a:rPr>
              <a:t> 0.30267425</a:t>
            </a:r>
            <a:r>
              <a:rPr lang="en-GB" sz="1600" dirty="0">
                <a:solidFill>
                  <a:schemeClr val="tx1"/>
                </a:solidFill>
              </a:rPr>
              <a:t>, </a:t>
            </a:r>
            <a:r>
              <a:rPr lang="mt-MT" sz="1600" dirty="0">
                <a:solidFill>
                  <a:schemeClr val="tx1"/>
                </a:solidFill>
              </a:rPr>
              <a:t>0.30267425</a:t>
            </a:r>
            <a:r>
              <a:rPr lang="en-GB" sz="1600" dirty="0">
                <a:solidFill>
                  <a:schemeClr val="tx1"/>
                </a:solidFill>
              </a:rPr>
              <a:t>, </a:t>
            </a:r>
            <a:r>
              <a:rPr lang="mt-MT" sz="1600" dirty="0">
                <a:solidFill>
                  <a:schemeClr val="tx1"/>
                </a:solidFill>
              </a:rPr>
              <a:t>0.30267425</a:t>
            </a:r>
            <a:r>
              <a:rPr lang="en-GB" sz="1600" dirty="0">
                <a:solidFill>
                  <a:schemeClr val="tx1"/>
                </a:solidFill>
              </a:rPr>
              <a:t>, </a:t>
            </a:r>
            <a:r>
              <a:rPr lang="mt-MT" sz="1600" dirty="0">
                <a:solidFill>
                  <a:schemeClr val="tx1"/>
                </a:solidFill>
              </a:rPr>
              <a:t>0</a:t>
            </a:r>
            <a:r>
              <a:rPr lang="en-GB" sz="1600" dirty="0">
                <a:solidFill>
                  <a:schemeClr val="tx1"/>
                </a:solidFill>
              </a:rPr>
              <a:t>, </a:t>
            </a:r>
            <a:r>
              <a:rPr lang="mt-MT" sz="1600" dirty="0">
                <a:solidFill>
                  <a:schemeClr val="tx1"/>
                </a:solidFill>
              </a:rPr>
              <a:t>0</a:t>
            </a:r>
            <a:r>
              <a:rPr lang="en-GB" sz="1600" dirty="0">
                <a:solidFill>
                  <a:schemeClr val="tx1"/>
                </a:solidFill>
              </a:rPr>
              <a:t>, </a:t>
            </a:r>
            <a:r>
              <a:rPr lang="mt-MT" sz="1600" dirty="0">
                <a:solidFill>
                  <a:schemeClr val="tx1"/>
                </a:solidFill>
              </a:rPr>
              <a:t>0.39798027</a:t>
            </a:r>
            <a:r>
              <a:rPr lang="en-GB" sz="1600" dirty="0">
                <a:solidFill>
                  <a:schemeClr val="tx1"/>
                </a:solidFill>
              </a:rPr>
              <a:t>, </a:t>
            </a:r>
            <a:r>
              <a:rPr lang="mt-MT" sz="1600" dirty="0">
                <a:solidFill>
                  <a:schemeClr val="tx1"/>
                </a:solidFill>
              </a:rPr>
              <a:t>0</a:t>
            </a:r>
            <a:r>
              <a:rPr lang="en-GB" sz="1600" dirty="0">
                <a:solidFill>
                  <a:schemeClr val="tx1"/>
                </a:solidFill>
              </a:rPr>
              <a:t>,</a:t>
            </a:r>
            <a:r>
              <a:rPr lang="mt-MT" sz="1600" dirty="0">
                <a:solidFill>
                  <a:schemeClr val="tx1"/>
                </a:solidFill>
              </a:rPr>
              <a:t> 0.39798027</a:t>
            </a:r>
            <a:r>
              <a:rPr lang="en-GB" sz="1600" dirty="0">
                <a:solidFill>
                  <a:schemeClr val="tx1"/>
                </a:solidFill>
              </a:rPr>
              <a:t>, </a:t>
            </a:r>
            <a:r>
              <a:rPr lang="mt-MT" sz="1600" dirty="0">
                <a:solidFill>
                  <a:schemeClr val="tx1"/>
                </a:solidFill>
              </a:rPr>
              <a:t>0.39798027</a:t>
            </a:r>
            <a:r>
              <a:rPr lang="en-GB" sz="1600" dirty="0">
                <a:solidFill>
                  <a:schemeClr val="tx1"/>
                </a:solidFill>
              </a:rPr>
              <a:t>, </a:t>
            </a:r>
            <a:r>
              <a:rPr lang="mt-MT" sz="1600" dirty="0">
                <a:solidFill>
                  <a:schemeClr val="tx1"/>
                </a:solidFill>
              </a:rPr>
              <a:t>0</a:t>
            </a:r>
            <a:r>
              <a:rPr lang="en-GB" sz="1600" dirty="0">
                <a:solidFill>
                  <a:schemeClr val="tx1"/>
                </a:solidFill>
              </a:rPr>
              <a:t>, </a:t>
            </a:r>
            <a:r>
              <a:rPr lang="mt-MT" sz="1600" dirty="0">
                <a:solidFill>
                  <a:schemeClr val="tx1"/>
                </a:solidFill>
              </a:rPr>
              <a:t>0.30267425</a:t>
            </a:r>
            <a:r>
              <a:rPr lang="en-GB" sz="1600" dirty="0">
                <a:solidFill>
                  <a:schemeClr val="tx1"/>
                </a:solidFill>
              </a:rPr>
              <a:t>, </a:t>
            </a:r>
            <a:r>
              <a:rPr lang="mt-MT" sz="1600" dirty="0">
                <a:solidFill>
                  <a:schemeClr val="tx1"/>
                </a:solidFill>
              </a:rPr>
              <a:t>0</a:t>
            </a:r>
            <a:r>
              <a:rPr lang="en-GB" sz="1600" dirty="0">
                <a:solidFill>
                  <a:schemeClr val="tx1"/>
                </a:solidFill>
              </a:rPr>
              <a:t>, </a:t>
            </a:r>
            <a:r>
              <a:rPr lang="mt-MT" sz="1600" dirty="0">
                <a:solidFill>
                  <a:schemeClr val="tx1"/>
                </a:solidFill>
              </a:rPr>
              <a:t>0]]</a:t>
            </a:r>
          </a:p>
        </p:txBody>
      </p:sp>
      <p:sp>
        <p:nvSpPr>
          <p:cNvPr id="8" name="TextBox 7">
            <a:extLst>
              <a:ext uri="{FF2B5EF4-FFF2-40B4-BE49-F238E27FC236}">
                <a16:creationId xmlns:a16="http://schemas.microsoft.com/office/drawing/2014/main" id="{BFEF3034-A44B-662A-F5B5-02CDD1B3ACAD}"/>
              </a:ext>
            </a:extLst>
          </p:cNvPr>
          <p:cNvSpPr txBox="1"/>
          <p:nvPr/>
        </p:nvSpPr>
        <p:spPr>
          <a:xfrm>
            <a:off x="951345" y="1103947"/>
            <a:ext cx="3158836" cy="646331"/>
          </a:xfrm>
          <a:prstGeom prst="rect">
            <a:avLst/>
          </a:prstGeom>
          <a:noFill/>
        </p:spPr>
        <p:txBody>
          <a:bodyPr wrap="square">
            <a:spAutoFit/>
          </a:bodyPr>
          <a:lstStyle/>
          <a:p>
            <a:r>
              <a:rPr lang="en-GB" sz="3600" dirty="0">
                <a:solidFill>
                  <a:schemeClr val="bg1"/>
                </a:solidFill>
                <a:latin typeface="Open Sans" panose="020B0606030504020204" pitchFamily="34" charset="0"/>
              </a:rPr>
              <a:t>Bag of Words</a:t>
            </a:r>
          </a:p>
        </p:txBody>
      </p:sp>
      <p:sp>
        <p:nvSpPr>
          <p:cNvPr id="2" name="TextBox 1">
            <a:extLst>
              <a:ext uri="{FF2B5EF4-FFF2-40B4-BE49-F238E27FC236}">
                <a16:creationId xmlns:a16="http://schemas.microsoft.com/office/drawing/2014/main" id="{E51331BE-4968-ADC0-F998-12FDC3DF1D8D}"/>
              </a:ext>
            </a:extLst>
          </p:cNvPr>
          <p:cNvSpPr txBox="1"/>
          <p:nvPr/>
        </p:nvSpPr>
        <p:spPr>
          <a:xfrm>
            <a:off x="425407" y="375491"/>
            <a:ext cx="11573004" cy="584775"/>
          </a:xfrm>
          <a:prstGeom prst="rect">
            <a:avLst/>
          </a:prstGeom>
          <a:noFill/>
        </p:spPr>
        <p:txBody>
          <a:bodyPr wrap="square" rtlCol="0">
            <a:spAutoFit/>
          </a:bodyPr>
          <a:lstStyle/>
          <a:p>
            <a:r>
              <a:rPr lang="en-GB" sz="3200" b="1" dirty="0">
                <a:solidFill>
                  <a:schemeClr val="accent2"/>
                </a:solidFill>
                <a:latin typeface="Open Sans" panose="020B0606030504020204" pitchFamily="34" charset="0"/>
              </a:rPr>
              <a:t>Output</a:t>
            </a:r>
            <a:endParaRPr lang="en-GB" sz="3200" b="1" dirty="0">
              <a:solidFill>
                <a:schemeClr val="bg1"/>
              </a:solidFill>
              <a:latin typeface="Open Sans" panose="020B0606030504020204" pitchFamily="34" charset="0"/>
            </a:endParaRPr>
          </a:p>
        </p:txBody>
      </p:sp>
      <p:sp>
        <p:nvSpPr>
          <p:cNvPr id="4" name="TextBox 3">
            <a:extLst>
              <a:ext uri="{FF2B5EF4-FFF2-40B4-BE49-F238E27FC236}">
                <a16:creationId xmlns:a16="http://schemas.microsoft.com/office/drawing/2014/main" id="{E06DC657-A2DC-340D-6C38-189A64DE31C5}"/>
              </a:ext>
            </a:extLst>
          </p:cNvPr>
          <p:cNvSpPr txBox="1"/>
          <p:nvPr/>
        </p:nvSpPr>
        <p:spPr>
          <a:xfrm>
            <a:off x="1838036" y="1750278"/>
            <a:ext cx="9855200" cy="954107"/>
          </a:xfrm>
          <a:prstGeom prst="rect">
            <a:avLst/>
          </a:prstGeom>
          <a:noFill/>
        </p:spPr>
        <p:txBody>
          <a:bodyPr wrap="square">
            <a:spAutoFit/>
          </a:bodyPr>
          <a:lstStyle/>
          <a:p>
            <a:r>
              <a:rPr lang="en-GB" sz="2800" dirty="0">
                <a:solidFill>
                  <a:schemeClr val="bg1"/>
                </a:solidFill>
              </a:rPr>
              <a:t>['amounts' '</a:t>
            </a:r>
            <a:r>
              <a:rPr lang="en-GB" sz="2800" dirty="0" err="1">
                <a:solidFill>
                  <a:schemeClr val="bg1"/>
                </a:solidFill>
              </a:rPr>
              <a:t>analyze</a:t>
            </a:r>
            <a:r>
              <a:rPr lang="en-GB" sz="2800" dirty="0">
                <a:solidFill>
                  <a:schemeClr val="bg1"/>
                </a:solidFill>
              </a:rPr>
              <a:t>' 'and' 'can' 'computers' 'data' 'do' 'it' 'massive'</a:t>
            </a:r>
          </a:p>
          <a:p>
            <a:r>
              <a:rPr lang="en-GB" sz="2800" dirty="0">
                <a:solidFill>
                  <a:schemeClr val="bg1"/>
                </a:solidFill>
              </a:rPr>
              <a:t> 'numbers' 'of' 'process' 'structures' 'text' 'they' 'using']</a:t>
            </a:r>
          </a:p>
        </p:txBody>
      </p:sp>
      <p:sp>
        <p:nvSpPr>
          <p:cNvPr id="7" name="TextBox 6">
            <a:extLst>
              <a:ext uri="{FF2B5EF4-FFF2-40B4-BE49-F238E27FC236}">
                <a16:creationId xmlns:a16="http://schemas.microsoft.com/office/drawing/2014/main" id="{C71DECC1-4D82-9E41-C631-9D97904AB762}"/>
              </a:ext>
            </a:extLst>
          </p:cNvPr>
          <p:cNvSpPr txBox="1"/>
          <p:nvPr/>
        </p:nvSpPr>
        <p:spPr>
          <a:xfrm>
            <a:off x="785170" y="4108102"/>
            <a:ext cx="10621659" cy="10156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en-GB" sz="2000" dirty="0">
                <a:solidFill>
                  <a:schemeClr val="tx1"/>
                </a:solidFill>
              </a:rPr>
              <a:t>“Computers can </a:t>
            </a:r>
            <a:r>
              <a:rPr lang="en-GB" sz="2000" dirty="0" err="1">
                <a:solidFill>
                  <a:schemeClr val="tx1"/>
                </a:solidFill>
              </a:rPr>
              <a:t>analyze</a:t>
            </a:r>
            <a:r>
              <a:rPr lang="en-GB" sz="2000" dirty="0">
                <a:solidFill>
                  <a:schemeClr val="tx1"/>
                </a:solidFill>
              </a:rPr>
              <a:t> text”</a:t>
            </a:r>
          </a:p>
          <a:p>
            <a:r>
              <a:rPr lang="en-GB" sz="2000" dirty="0">
                <a:solidFill>
                  <a:schemeClr val="tx1"/>
                </a:solidFill>
              </a:rPr>
              <a:t>“They do it using numbers and using data structures”</a:t>
            </a:r>
          </a:p>
          <a:p>
            <a:r>
              <a:rPr lang="en-GB" sz="2000" dirty="0">
                <a:solidFill>
                  <a:schemeClr val="tx1"/>
                </a:solidFill>
              </a:rPr>
              <a:t>“Computers can process massive amounts of text data”</a:t>
            </a:r>
          </a:p>
        </p:txBody>
      </p:sp>
      <p:sp>
        <p:nvSpPr>
          <p:cNvPr id="3" name="TextBox 2">
            <a:extLst>
              <a:ext uri="{FF2B5EF4-FFF2-40B4-BE49-F238E27FC236}">
                <a16:creationId xmlns:a16="http://schemas.microsoft.com/office/drawing/2014/main" id="{AB806BF0-0002-1D03-324C-3958C551C0CD}"/>
              </a:ext>
            </a:extLst>
          </p:cNvPr>
          <p:cNvSpPr txBox="1"/>
          <p:nvPr/>
        </p:nvSpPr>
        <p:spPr>
          <a:xfrm>
            <a:off x="688107" y="5675694"/>
            <a:ext cx="10621659" cy="954107"/>
          </a:xfrm>
          <a:prstGeom prst="rect">
            <a:avLst/>
          </a:prstGeom>
          <a:noFill/>
        </p:spPr>
        <p:txBody>
          <a:bodyPr wrap="square">
            <a:spAutoFit/>
          </a:bodyPr>
          <a:lstStyle/>
          <a:p>
            <a:r>
              <a:rPr lang="en-GB" sz="2800" dirty="0">
                <a:solidFill>
                  <a:schemeClr val="bg1"/>
                </a:solidFill>
              </a:rPr>
              <a:t>So which is the most important word/token in each of the 3 sentences?</a:t>
            </a:r>
          </a:p>
          <a:p>
            <a:endParaRPr lang="en-GB" sz="2800" dirty="0">
              <a:solidFill>
                <a:schemeClr val="bg1"/>
              </a:solidFill>
            </a:endParaRPr>
          </a:p>
        </p:txBody>
      </p:sp>
    </p:spTree>
    <p:extLst>
      <p:ext uri="{BB962C8B-B14F-4D97-AF65-F5344CB8AC3E}">
        <p14:creationId xmlns:p14="http://schemas.microsoft.com/office/powerpoint/2010/main" val="16262823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4C0F84-DC33-C318-9257-4E0AEB744B12}"/>
              </a:ext>
            </a:extLst>
          </p:cNvPr>
          <p:cNvSpPr txBox="1"/>
          <p:nvPr/>
        </p:nvSpPr>
        <p:spPr>
          <a:xfrm>
            <a:off x="3942384" y="2233635"/>
            <a:ext cx="4583779" cy="2031325"/>
          </a:xfrm>
          <a:prstGeom prst="rect">
            <a:avLst/>
          </a:prstGeom>
          <a:noFill/>
        </p:spPr>
        <p:txBody>
          <a:bodyPr wrap="square" rtlCol="0">
            <a:spAutoFit/>
          </a:bodyPr>
          <a:lstStyle/>
          <a:p>
            <a:pPr algn="ctr"/>
            <a:r>
              <a:rPr lang="en-GB" sz="5400" dirty="0">
                <a:solidFill>
                  <a:schemeClr val="accent2"/>
                </a:solidFill>
              </a:rPr>
              <a:t>QUESTIONS</a:t>
            </a:r>
          </a:p>
          <a:p>
            <a:pPr algn="ctr"/>
            <a:r>
              <a:rPr lang="en-GB" sz="7200" dirty="0">
                <a:solidFill>
                  <a:schemeClr val="accent2"/>
                </a:solidFill>
              </a:rPr>
              <a:t>?</a:t>
            </a:r>
          </a:p>
        </p:txBody>
      </p:sp>
    </p:spTree>
    <p:extLst>
      <p:ext uri="{BB962C8B-B14F-4D97-AF65-F5344CB8AC3E}">
        <p14:creationId xmlns:p14="http://schemas.microsoft.com/office/powerpoint/2010/main" val="4039422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7B46EEC-A940-F3E9-42D4-E26F2BCD1781}"/>
              </a:ext>
            </a:extLst>
          </p:cNvPr>
          <p:cNvSpPr txBox="1"/>
          <p:nvPr/>
        </p:nvSpPr>
        <p:spPr>
          <a:xfrm>
            <a:off x="425407" y="375491"/>
            <a:ext cx="11573004" cy="2277547"/>
          </a:xfrm>
          <a:prstGeom prst="rect">
            <a:avLst/>
          </a:prstGeom>
          <a:noFill/>
        </p:spPr>
        <p:txBody>
          <a:bodyPr wrap="square" rtlCol="0">
            <a:spAutoFit/>
          </a:bodyPr>
          <a:lstStyle/>
          <a:p>
            <a:r>
              <a:rPr lang="en-GB" sz="3200" dirty="0">
                <a:solidFill>
                  <a:schemeClr val="accent2"/>
                </a:solidFill>
                <a:latin typeface="Open Sans" panose="020B0606030504020204" pitchFamily="34" charset="0"/>
              </a:rPr>
              <a:t>Text Similarity</a:t>
            </a:r>
          </a:p>
          <a:p>
            <a:endParaRPr lang="en-GB" sz="1400" dirty="0">
              <a:solidFill>
                <a:schemeClr val="accent2"/>
              </a:solidFill>
              <a:latin typeface="Open Sans" panose="020B0606030504020204" pitchFamily="34" charset="0"/>
            </a:endParaRPr>
          </a:p>
          <a:p>
            <a:r>
              <a:rPr lang="en-GB" sz="3200" dirty="0">
                <a:solidFill>
                  <a:schemeClr val="bg1"/>
                </a:solidFill>
                <a:latin typeface="Open Sans" panose="020B0606030504020204" pitchFamily="34" charset="0"/>
              </a:rPr>
              <a:t>How would you go about creating a program which can be given 2 pieces of texts and the program returns a number representing how similar these 2 pieces of text are?</a:t>
            </a:r>
          </a:p>
        </p:txBody>
      </p:sp>
      <p:sp>
        <p:nvSpPr>
          <p:cNvPr id="3" name="Rectangle 2">
            <a:extLst>
              <a:ext uri="{FF2B5EF4-FFF2-40B4-BE49-F238E27FC236}">
                <a16:creationId xmlns:a16="http://schemas.microsoft.com/office/drawing/2014/main" id="{CAB0573B-C470-517C-47EA-DA9C0A1F8BA8}"/>
              </a:ext>
            </a:extLst>
          </p:cNvPr>
          <p:cNvSpPr/>
          <p:nvPr/>
        </p:nvSpPr>
        <p:spPr>
          <a:xfrm>
            <a:off x="4442691" y="3185021"/>
            <a:ext cx="2475345" cy="24753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OUR COOL SIMILARITY PROGRAM</a:t>
            </a:r>
            <a:endParaRPr lang="mt-MT" dirty="0"/>
          </a:p>
        </p:txBody>
      </p:sp>
      <p:cxnSp>
        <p:nvCxnSpPr>
          <p:cNvPr id="5" name="Straight Arrow Connector 4">
            <a:extLst>
              <a:ext uri="{FF2B5EF4-FFF2-40B4-BE49-F238E27FC236}">
                <a16:creationId xmlns:a16="http://schemas.microsoft.com/office/drawing/2014/main" id="{949E8D61-AFFC-621F-C8BE-DD09E7A02075}"/>
              </a:ext>
            </a:extLst>
          </p:cNvPr>
          <p:cNvCxnSpPr/>
          <p:nvPr/>
        </p:nvCxnSpPr>
        <p:spPr>
          <a:xfrm>
            <a:off x="3103418" y="3786909"/>
            <a:ext cx="1339273"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9B53E350-05BA-D00B-9672-69CA6E67B6ED}"/>
              </a:ext>
            </a:extLst>
          </p:cNvPr>
          <p:cNvCxnSpPr/>
          <p:nvPr/>
        </p:nvCxnSpPr>
        <p:spPr>
          <a:xfrm>
            <a:off x="3103418" y="4909127"/>
            <a:ext cx="1339273"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A925159-78B0-A655-B897-11C1B6456784}"/>
              </a:ext>
            </a:extLst>
          </p:cNvPr>
          <p:cNvSpPr txBox="1"/>
          <p:nvPr/>
        </p:nvSpPr>
        <p:spPr>
          <a:xfrm>
            <a:off x="1814945" y="3519472"/>
            <a:ext cx="1237673" cy="523220"/>
          </a:xfrm>
          <a:prstGeom prst="rect">
            <a:avLst/>
          </a:prstGeom>
          <a:noFill/>
        </p:spPr>
        <p:txBody>
          <a:bodyPr wrap="square" rtlCol="0">
            <a:spAutoFit/>
          </a:bodyPr>
          <a:lstStyle/>
          <a:p>
            <a:r>
              <a:rPr lang="en-GB" sz="2800" dirty="0">
                <a:solidFill>
                  <a:schemeClr val="accent2"/>
                </a:solidFill>
              </a:rPr>
              <a:t>TEXT 1</a:t>
            </a:r>
            <a:endParaRPr lang="mt-MT" sz="2800" dirty="0">
              <a:solidFill>
                <a:schemeClr val="accent2"/>
              </a:solidFill>
            </a:endParaRPr>
          </a:p>
        </p:txBody>
      </p:sp>
      <p:sp>
        <p:nvSpPr>
          <p:cNvPr id="8" name="TextBox 7">
            <a:extLst>
              <a:ext uri="{FF2B5EF4-FFF2-40B4-BE49-F238E27FC236}">
                <a16:creationId xmlns:a16="http://schemas.microsoft.com/office/drawing/2014/main" id="{E696E2F6-BA9B-C3B3-F8B0-1D518B2F8ED4}"/>
              </a:ext>
            </a:extLst>
          </p:cNvPr>
          <p:cNvSpPr txBox="1"/>
          <p:nvPr/>
        </p:nvSpPr>
        <p:spPr>
          <a:xfrm>
            <a:off x="1789545" y="4647516"/>
            <a:ext cx="1237673" cy="523220"/>
          </a:xfrm>
          <a:prstGeom prst="rect">
            <a:avLst/>
          </a:prstGeom>
          <a:noFill/>
        </p:spPr>
        <p:txBody>
          <a:bodyPr wrap="square" rtlCol="0">
            <a:spAutoFit/>
          </a:bodyPr>
          <a:lstStyle/>
          <a:p>
            <a:r>
              <a:rPr lang="en-GB" sz="2800" dirty="0">
                <a:solidFill>
                  <a:schemeClr val="accent2"/>
                </a:solidFill>
              </a:rPr>
              <a:t>TEXT 2</a:t>
            </a:r>
            <a:endParaRPr lang="mt-MT" sz="2800" dirty="0">
              <a:solidFill>
                <a:schemeClr val="accent2"/>
              </a:solidFill>
            </a:endParaRPr>
          </a:p>
        </p:txBody>
      </p:sp>
      <p:cxnSp>
        <p:nvCxnSpPr>
          <p:cNvPr id="9" name="Straight Arrow Connector 8">
            <a:extLst>
              <a:ext uri="{FF2B5EF4-FFF2-40B4-BE49-F238E27FC236}">
                <a16:creationId xmlns:a16="http://schemas.microsoft.com/office/drawing/2014/main" id="{432E70C0-2183-1502-A205-1CDFBE8FC4A4}"/>
              </a:ext>
            </a:extLst>
          </p:cNvPr>
          <p:cNvCxnSpPr/>
          <p:nvPr/>
        </p:nvCxnSpPr>
        <p:spPr>
          <a:xfrm>
            <a:off x="6918036" y="4336472"/>
            <a:ext cx="1339273"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5046081-14AE-2EB2-A24D-EE4CF4E49A37}"/>
              </a:ext>
            </a:extLst>
          </p:cNvPr>
          <p:cNvSpPr txBox="1"/>
          <p:nvPr/>
        </p:nvSpPr>
        <p:spPr>
          <a:xfrm>
            <a:off x="8497452" y="4074862"/>
            <a:ext cx="3066475" cy="523220"/>
          </a:xfrm>
          <a:prstGeom prst="rect">
            <a:avLst/>
          </a:prstGeom>
          <a:noFill/>
        </p:spPr>
        <p:txBody>
          <a:bodyPr wrap="square" rtlCol="0">
            <a:spAutoFit/>
          </a:bodyPr>
          <a:lstStyle/>
          <a:p>
            <a:r>
              <a:rPr lang="en-GB" sz="2800" dirty="0">
                <a:solidFill>
                  <a:schemeClr val="accent2"/>
                </a:solidFill>
              </a:rPr>
              <a:t>0.8 (80%) similarity</a:t>
            </a:r>
            <a:endParaRPr lang="mt-MT" sz="2800" dirty="0">
              <a:solidFill>
                <a:schemeClr val="accent2"/>
              </a:solidFill>
            </a:endParaRPr>
          </a:p>
        </p:txBody>
      </p:sp>
    </p:spTree>
    <p:extLst>
      <p:ext uri="{BB962C8B-B14F-4D97-AF65-F5344CB8AC3E}">
        <p14:creationId xmlns:p14="http://schemas.microsoft.com/office/powerpoint/2010/main" val="2634903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7B46EEC-A940-F3E9-42D4-E26F2BCD1781}"/>
              </a:ext>
            </a:extLst>
          </p:cNvPr>
          <p:cNvSpPr txBox="1"/>
          <p:nvPr/>
        </p:nvSpPr>
        <p:spPr>
          <a:xfrm>
            <a:off x="425407" y="375491"/>
            <a:ext cx="11573004" cy="4247317"/>
          </a:xfrm>
          <a:prstGeom prst="rect">
            <a:avLst/>
          </a:prstGeom>
          <a:noFill/>
        </p:spPr>
        <p:txBody>
          <a:bodyPr wrap="square" rtlCol="0">
            <a:spAutoFit/>
          </a:bodyPr>
          <a:lstStyle/>
          <a:p>
            <a:r>
              <a:rPr lang="en-GB" sz="3200" dirty="0">
                <a:solidFill>
                  <a:schemeClr val="accent2"/>
                </a:solidFill>
                <a:latin typeface="Open Sans" panose="020B0606030504020204" pitchFamily="34" charset="0"/>
              </a:rPr>
              <a:t>Text Similarity</a:t>
            </a:r>
          </a:p>
          <a:p>
            <a:endParaRPr lang="en-GB" sz="1400" dirty="0">
              <a:solidFill>
                <a:schemeClr val="accent2"/>
              </a:solidFill>
              <a:latin typeface="Open Sans" panose="020B0606030504020204" pitchFamily="34" charset="0"/>
            </a:endParaRPr>
          </a:p>
          <a:p>
            <a:r>
              <a:rPr lang="en-GB" sz="3200" dirty="0">
                <a:solidFill>
                  <a:schemeClr val="bg1"/>
                </a:solidFill>
                <a:latin typeface="Open Sans" panose="020B0606030504020204" pitchFamily="34" charset="0"/>
              </a:rPr>
              <a:t>We have covered tokenisation, part of speech tagging, and lemmatisation, but to calculate text similarity, we need to go one step further and learn how:</a:t>
            </a:r>
          </a:p>
          <a:p>
            <a:endParaRPr lang="en-GB" sz="3200" dirty="0">
              <a:solidFill>
                <a:schemeClr val="bg1"/>
              </a:solidFill>
              <a:latin typeface="Open Sans" panose="020B0606030504020204" pitchFamily="34" charset="0"/>
            </a:endParaRPr>
          </a:p>
          <a:p>
            <a:pPr marL="514350" indent="-514350">
              <a:buFont typeface="+mj-lt"/>
              <a:buAutoNum type="arabicPeriod"/>
            </a:pPr>
            <a:r>
              <a:rPr lang="en-GB" sz="3200" dirty="0">
                <a:solidFill>
                  <a:schemeClr val="bg1"/>
                </a:solidFill>
                <a:latin typeface="Open Sans" panose="020B0606030504020204" pitchFamily="34" charset="0"/>
              </a:rPr>
              <a:t>We can convert text into numeric data structures</a:t>
            </a:r>
          </a:p>
          <a:p>
            <a:pPr marL="514350" indent="-514350">
              <a:buFont typeface="+mj-lt"/>
              <a:buAutoNum type="arabicPeriod"/>
            </a:pPr>
            <a:r>
              <a:rPr lang="en-GB" sz="3200" dirty="0">
                <a:solidFill>
                  <a:schemeClr val="bg1"/>
                </a:solidFill>
                <a:latin typeface="Open Sans" panose="020B0606030504020204" pitchFamily="34" charset="0"/>
              </a:rPr>
              <a:t>How to apply mathematical operations on the data structures to calculate similarity</a:t>
            </a:r>
          </a:p>
        </p:txBody>
      </p:sp>
    </p:spTree>
    <p:extLst>
      <p:ext uri="{BB962C8B-B14F-4D97-AF65-F5344CB8AC3E}">
        <p14:creationId xmlns:p14="http://schemas.microsoft.com/office/powerpoint/2010/main" val="3723868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7B46EEC-A940-F3E9-42D4-E26F2BCD1781}"/>
              </a:ext>
            </a:extLst>
          </p:cNvPr>
          <p:cNvSpPr txBox="1"/>
          <p:nvPr/>
        </p:nvSpPr>
        <p:spPr>
          <a:xfrm>
            <a:off x="3168607" y="597164"/>
            <a:ext cx="5541284" cy="58477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3200" dirty="0">
                <a:solidFill>
                  <a:schemeClr val="accent2"/>
                </a:solidFill>
                <a:latin typeface="Open Sans" panose="020B0606030504020204" pitchFamily="34" charset="0"/>
              </a:rPr>
              <a:t>pip install scikit-learn</a:t>
            </a:r>
            <a:endParaRPr lang="en-GB" sz="3200" dirty="0">
              <a:solidFill>
                <a:schemeClr val="bg1"/>
              </a:solidFill>
              <a:latin typeface="Open Sans" panose="020B0606030504020204" pitchFamily="34" charset="0"/>
            </a:endParaRPr>
          </a:p>
        </p:txBody>
      </p:sp>
      <p:sp>
        <p:nvSpPr>
          <p:cNvPr id="5" name="TextBox 4">
            <a:extLst>
              <a:ext uri="{FF2B5EF4-FFF2-40B4-BE49-F238E27FC236}">
                <a16:creationId xmlns:a16="http://schemas.microsoft.com/office/drawing/2014/main" id="{5707EB4D-B93D-1410-A6C7-E448D0C0976A}"/>
              </a:ext>
            </a:extLst>
          </p:cNvPr>
          <p:cNvSpPr txBox="1"/>
          <p:nvPr/>
        </p:nvSpPr>
        <p:spPr>
          <a:xfrm flipH="1">
            <a:off x="849745" y="1874982"/>
            <a:ext cx="10039927" cy="397031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mt-MT" sz="2800" dirty="0">
                <a:solidFill>
                  <a:schemeClr val="tx1"/>
                </a:solidFill>
              </a:rPr>
              <a:t>from sklearn.feature_extraction.text import CountVectorizer</a:t>
            </a:r>
          </a:p>
          <a:p>
            <a:endParaRPr lang="mt-MT" sz="2800" dirty="0">
              <a:solidFill>
                <a:schemeClr val="tx1"/>
              </a:solidFill>
            </a:endParaRPr>
          </a:p>
          <a:p>
            <a:r>
              <a:rPr lang="en-GB" sz="2800" dirty="0">
                <a:solidFill>
                  <a:schemeClr val="tx1"/>
                </a:solidFill>
              </a:rPr>
              <a:t>X = ("</a:t>
            </a:r>
            <a:r>
              <a:rPr lang="en-GB" sz="2800" i="1" dirty="0">
                <a:solidFill>
                  <a:schemeClr val="tx1"/>
                </a:solidFill>
              </a:rPr>
              <a:t>Computers can </a:t>
            </a:r>
            <a:r>
              <a:rPr lang="en-GB" sz="2800" i="1" dirty="0" err="1">
                <a:solidFill>
                  <a:schemeClr val="tx1"/>
                </a:solidFill>
              </a:rPr>
              <a:t>analyze</a:t>
            </a:r>
            <a:r>
              <a:rPr lang="en-GB" sz="2800" i="1" dirty="0">
                <a:solidFill>
                  <a:schemeClr val="tx1"/>
                </a:solidFill>
              </a:rPr>
              <a:t> text</a:t>
            </a:r>
            <a:r>
              <a:rPr lang="en-GB" sz="2800" dirty="0">
                <a:solidFill>
                  <a:schemeClr val="tx1"/>
                </a:solidFill>
              </a:rPr>
              <a:t>",</a:t>
            </a:r>
          </a:p>
          <a:p>
            <a:r>
              <a:rPr lang="en-GB" sz="2800" dirty="0">
                <a:solidFill>
                  <a:schemeClr val="tx1"/>
                </a:solidFill>
              </a:rPr>
              <a:t>"</a:t>
            </a:r>
            <a:r>
              <a:rPr lang="en-GB" sz="2800" i="1" dirty="0">
                <a:solidFill>
                  <a:schemeClr val="tx1"/>
                </a:solidFill>
              </a:rPr>
              <a:t>They do it using numbers and using data structures</a:t>
            </a:r>
            <a:r>
              <a:rPr lang="en-GB" sz="2800" dirty="0">
                <a:solidFill>
                  <a:schemeClr val="tx1"/>
                </a:solidFill>
              </a:rPr>
              <a:t>",</a:t>
            </a:r>
          </a:p>
          <a:p>
            <a:r>
              <a:rPr lang="en-GB" sz="2800" dirty="0">
                <a:solidFill>
                  <a:schemeClr val="tx1"/>
                </a:solidFill>
              </a:rPr>
              <a:t>"</a:t>
            </a:r>
            <a:r>
              <a:rPr lang="en-GB" sz="2800" i="1" dirty="0">
                <a:solidFill>
                  <a:schemeClr val="tx1"/>
                </a:solidFill>
              </a:rPr>
              <a:t>Computers can process massive amounts of text data</a:t>
            </a:r>
            <a:r>
              <a:rPr lang="en-GB" sz="2800" dirty="0">
                <a:solidFill>
                  <a:schemeClr val="tx1"/>
                </a:solidFill>
              </a:rPr>
              <a:t>")</a:t>
            </a:r>
          </a:p>
          <a:p>
            <a:endParaRPr lang="mt-MT" sz="2800" dirty="0">
              <a:solidFill>
                <a:schemeClr val="tx1"/>
              </a:solidFill>
            </a:endParaRPr>
          </a:p>
          <a:p>
            <a:r>
              <a:rPr lang="mt-MT" sz="2800" dirty="0">
                <a:solidFill>
                  <a:schemeClr val="tx1"/>
                </a:solidFill>
              </a:rPr>
              <a:t>vectorizer = CountVectorizer(stop_words='english')</a:t>
            </a:r>
          </a:p>
          <a:p>
            <a:r>
              <a:rPr lang="mt-MT" sz="2800" dirty="0">
                <a:solidFill>
                  <a:schemeClr val="tx1"/>
                </a:solidFill>
              </a:rPr>
              <a:t>X_vec = vectorizer.fit_transform(X)</a:t>
            </a:r>
          </a:p>
          <a:p>
            <a:r>
              <a:rPr lang="mt-MT" sz="2800" dirty="0">
                <a:solidFill>
                  <a:schemeClr val="tx1"/>
                </a:solidFill>
              </a:rPr>
              <a:t>print(vectorizer.vocabulary_)</a:t>
            </a:r>
          </a:p>
        </p:txBody>
      </p:sp>
    </p:spTree>
    <p:extLst>
      <p:ext uri="{BB962C8B-B14F-4D97-AF65-F5344CB8AC3E}">
        <p14:creationId xmlns:p14="http://schemas.microsoft.com/office/powerpoint/2010/main" val="34340412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573F6F2-8E2E-EEFE-6A1A-0EA2B915F1C6}"/>
              </a:ext>
            </a:extLst>
          </p:cNvPr>
          <p:cNvSpPr txBox="1"/>
          <p:nvPr/>
        </p:nvSpPr>
        <p:spPr>
          <a:xfrm>
            <a:off x="2364509" y="2255381"/>
            <a:ext cx="8562109" cy="4401205"/>
          </a:xfrm>
          <a:prstGeom prst="rect">
            <a:avLst/>
          </a:prstGeom>
          <a:noFill/>
        </p:spPr>
        <p:txBody>
          <a:bodyPr wrap="square">
            <a:spAutoFit/>
          </a:bodyPr>
          <a:lstStyle/>
          <a:p>
            <a:r>
              <a:rPr lang="mt-MT" sz="2800" dirty="0">
                <a:solidFill>
                  <a:schemeClr val="bg1"/>
                </a:solidFill>
              </a:rPr>
              <a:t>'computers': 2,</a:t>
            </a:r>
            <a:endParaRPr lang="en-GB" sz="2800" dirty="0">
              <a:solidFill>
                <a:schemeClr val="bg1"/>
              </a:solidFill>
            </a:endParaRPr>
          </a:p>
          <a:p>
            <a:r>
              <a:rPr lang="mt-MT" sz="2800" dirty="0">
                <a:solidFill>
                  <a:schemeClr val="bg1"/>
                </a:solidFill>
              </a:rPr>
              <a:t>'analyze': 1,</a:t>
            </a:r>
            <a:endParaRPr lang="en-GB" sz="2800" dirty="0">
              <a:solidFill>
                <a:schemeClr val="bg1"/>
              </a:solidFill>
            </a:endParaRPr>
          </a:p>
          <a:p>
            <a:r>
              <a:rPr lang="mt-MT" sz="2800" dirty="0">
                <a:solidFill>
                  <a:schemeClr val="bg1"/>
                </a:solidFill>
              </a:rPr>
              <a:t>'text': 8,</a:t>
            </a:r>
            <a:endParaRPr lang="en-GB" sz="2800" dirty="0">
              <a:solidFill>
                <a:schemeClr val="bg1"/>
              </a:solidFill>
            </a:endParaRPr>
          </a:p>
          <a:p>
            <a:r>
              <a:rPr lang="mt-MT" sz="2800" dirty="0">
                <a:solidFill>
                  <a:schemeClr val="bg1"/>
                </a:solidFill>
              </a:rPr>
              <a:t>'using': 9,</a:t>
            </a:r>
            <a:endParaRPr lang="en-GB" sz="2800" dirty="0">
              <a:solidFill>
                <a:schemeClr val="bg1"/>
              </a:solidFill>
            </a:endParaRPr>
          </a:p>
          <a:p>
            <a:r>
              <a:rPr lang="mt-MT" sz="2800" dirty="0">
                <a:solidFill>
                  <a:schemeClr val="bg1"/>
                </a:solidFill>
              </a:rPr>
              <a:t>'numbers': 5,</a:t>
            </a:r>
            <a:endParaRPr lang="en-GB" sz="2800" dirty="0">
              <a:solidFill>
                <a:schemeClr val="bg1"/>
              </a:solidFill>
            </a:endParaRPr>
          </a:p>
          <a:p>
            <a:r>
              <a:rPr lang="mt-MT" sz="2800" dirty="0">
                <a:solidFill>
                  <a:schemeClr val="bg1"/>
                </a:solidFill>
              </a:rPr>
              <a:t>'data': 3,</a:t>
            </a:r>
            <a:endParaRPr lang="en-GB" sz="2800" dirty="0">
              <a:solidFill>
                <a:schemeClr val="bg1"/>
              </a:solidFill>
            </a:endParaRPr>
          </a:p>
          <a:p>
            <a:r>
              <a:rPr lang="mt-MT" sz="2800" dirty="0">
                <a:solidFill>
                  <a:schemeClr val="bg1"/>
                </a:solidFill>
              </a:rPr>
              <a:t>'structures': 7,</a:t>
            </a:r>
            <a:endParaRPr lang="en-GB" sz="2800" dirty="0">
              <a:solidFill>
                <a:schemeClr val="bg1"/>
              </a:solidFill>
            </a:endParaRPr>
          </a:p>
          <a:p>
            <a:r>
              <a:rPr lang="mt-MT" sz="2800" dirty="0">
                <a:solidFill>
                  <a:schemeClr val="bg1"/>
                </a:solidFill>
              </a:rPr>
              <a:t>'process': 6,</a:t>
            </a:r>
            <a:endParaRPr lang="en-GB" sz="2800" dirty="0">
              <a:solidFill>
                <a:schemeClr val="bg1"/>
              </a:solidFill>
            </a:endParaRPr>
          </a:p>
          <a:p>
            <a:r>
              <a:rPr lang="mt-MT" sz="2800" dirty="0">
                <a:solidFill>
                  <a:schemeClr val="bg1"/>
                </a:solidFill>
              </a:rPr>
              <a:t>'massive': 4,</a:t>
            </a:r>
            <a:endParaRPr lang="en-GB" sz="2800" dirty="0">
              <a:solidFill>
                <a:schemeClr val="bg1"/>
              </a:solidFill>
            </a:endParaRPr>
          </a:p>
          <a:p>
            <a:r>
              <a:rPr lang="mt-MT" sz="2800" dirty="0">
                <a:solidFill>
                  <a:schemeClr val="bg1"/>
                </a:solidFill>
              </a:rPr>
              <a:t>'amounts': 0}</a:t>
            </a:r>
          </a:p>
        </p:txBody>
      </p:sp>
      <p:sp>
        <p:nvSpPr>
          <p:cNvPr id="6" name="TextBox 5">
            <a:extLst>
              <a:ext uri="{FF2B5EF4-FFF2-40B4-BE49-F238E27FC236}">
                <a16:creationId xmlns:a16="http://schemas.microsoft.com/office/drawing/2014/main" id="{608F95F5-4B39-BA6C-76FB-976562862C62}"/>
              </a:ext>
            </a:extLst>
          </p:cNvPr>
          <p:cNvSpPr txBox="1"/>
          <p:nvPr/>
        </p:nvSpPr>
        <p:spPr>
          <a:xfrm>
            <a:off x="425407" y="320072"/>
            <a:ext cx="11573004" cy="2554545"/>
          </a:xfrm>
          <a:prstGeom prst="rect">
            <a:avLst/>
          </a:prstGeom>
          <a:noFill/>
        </p:spPr>
        <p:txBody>
          <a:bodyPr wrap="square" rtlCol="0">
            <a:spAutoFit/>
          </a:bodyPr>
          <a:lstStyle/>
          <a:p>
            <a:r>
              <a:rPr lang="en-GB" sz="3200" dirty="0">
                <a:solidFill>
                  <a:schemeClr val="accent2"/>
                </a:solidFill>
                <a:latin typeface="Open Sans" panose="020B0606030504020204" pitchFamily="34" charset="0"/>
              </a:rPr>
              <a:t>The result is like an index, which we can also call “Bag of Words”. Every distinct word is assigned an index (alphabetical)</a:t>
            </a:r>
          </a:p>
          <a:p>
            <a:endParaRPr lang="en-GB" sz="3200" dirty="0">
              <a:solidFill>
                <a:schemeClr val="bg1"/>
              </a:solidFill>
              <a:latin typeface="Open Sans" panose="020B0606030504020204" pitchFamily="34" charset="0"/>
            </a:endParaRPr>
          </a:p>
          <a:p>
            <a:r>
              <a:rPr lang="en-GB" sz="3200" dirty="0">
                <a:solidFill>
                  <a:schemeClr val="bg1"/>
                </a:solidFill>
                <a:latin typeface="Open Sans" panose="020B0606030504020204" pitchFamily="34" charset="0"/>
              </a:rPr>
              <a:t>Output:</a:t>
            </a:r>
          </a:p>
        </p:txBody>
      </p:sp>
      <p:sp>
        <p:nvSpPr>
          <p:cNvPr id="7" name="TextBox 6">
            <a:extLst>
              <a:ext uri="{FF2B5EF4-FFF2-40B4-BE49-F238E27FC236}">
                <a16:creationId xmlns:a16="http://schemas.microsoft.com/office/drawing/2014/main" id="{6A8FECDC-F358-8820-E8E0-C90F864E09A6}"/>
              </a:ext>
            </a:extLst>
          </p:cNvPr>
          <p:cNvSpPr txBox="1"/>
          <p:nvPr/>
        </p:nvSpPr>
        <p:spPr>
          <a:xfrm>
            <a:off x="5652655" y="2873927"/>
            <a:ext cx="5006109" cy="132343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2000" dirty="0">
                <a:solidFill>
                  <a:schemeClr val="accent2"/>
                </a:solidFill>
                <a:latin typeface="Open Sans" panose="020B0606030504020204" pitchFamily="34" charset="0"/>
              </a:rPr>
              <a:t>Tokenisation, stop word removal and case folding done automatically</a:t>
            </a:r>
          </a:p>
          <a:p>
            <a:endParaRPr lang="en-GB" sz="2000" dirty="0">
              <a:solidFill>
                <a:schemeClr val="accent2"/>
              </a:solidFill>
              <a:latin typeface="Open Sans" panose="020B0606030504020204" pitchFamily="34" charset="0"/>
            </a:endParaRPr>
          </a:p>
          <a:p>
            <a:r>
              <a:rPr lang="en-GB" sz="2000" dirty="0">
                <a:solidFill>
                  <a:schemeClr val="accent2"/>
                </a:solidFill>
                <a:latin typeface="Open Sans" panose="020B0606030504020204" pitchFamily="34" charset="0"/>
              </a:rPr>
              <a:t>(no lemmatisation!)</a:t>
            </a:r>
            <a:endParaRPr lang="en-GB" sz="2000" dirty="0">
              <a:solidFill>
                <a:schemeClr val="bg1"/>
              </a:solidFill>
              <a:latin typeface="Open Sans" panose="020B0606030504020204" pitchFamily="34" charset="0"/>
            </a:endParaRPr>
          </a:p>
        </p:txBody>
      </p:sp>
    </p:spTree>
    <p:extLst>
      <p:ext uri="{BB962C8B-B14F-4D97-AF65-F5344CB8AC3E}">
        <p14:creationId xmlns:p14="http://schemas.microsoft.com/office/powerpoint/2010/main" val="442758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707EB4D-B93D-1410-A6C7-E448D0C0976A}"/>
              </a:ext>
            </a:extLst>
          </p:cNvPr>
          <p:cNvSpPr txBox="1"/>
          <p:nvPr/>
        </p:nvSpPr>
        <p:spPr>
          <a:xfrm flipH="1">
            <a:off x="1076036" y="350982"/>
            <a:ext cx="1003992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GB" sz="2800" dirty="0">
                <a:solidFill>
                  <a:schemeClr val="tx1"/>
                </a:solidFill>
              </a:rPr>
              <a:t>print(</a:t>
            </a:r>
            <a:r>
              <a:rPr lang="en-GB" sz="2800" dirty="0" err="1">
                <a:solidFill>
                  <a:schemeClr val="tx1"/>
                </a:solidFill>
              </a:rPr>
              <a:t>X_vec.todense</a:t>
            </a:r>
            <a:r>
              <a:rPr lang="en-GB" sz="2800" dirty="0">
                <a:solidFill>
                  <a:schemeClr val="tx1"/>
                </a:solidFill>
              </a:rPr>
              <a:t>())</a:t>
            </a:r>
            <a:endParaRPr lang="mt-MT" sz="2800" dirty="0">
              <a:solidFill>
                <a:schemeClr val="tx1"/>
              </a:solidFill>
            </a:endParaRPr>
          </a:p>
        </p:txBody>
      </p:sp>
      <p:sp>
        <p:nvSpPr>
          <p:cNvPr id="6" name="TextBox 5">
            <a:extLst>
              <a:ext uri="{FF2B5EF4-FFF2-40B4-BE49-F238E27FC236}">
                <a16:creationId xmlns:a16="http://schemas.microsoft.com/office/drawing/2014/main" id="{88B786F6-44FE-2880-155A-D2A136A39932}"/>
              </a:ext>
            </a:extLst>
          </p:cNvPr>
          <p:cNvSpPr txBox="1"/>
          <p:nvPr/>
        </p:nvSpPr>
        <p:spPr>
          <a:xfrm>
            <a:off x="3149600" y="1695072"/>
            <a:ext cx="5116945" cy="212365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mt-MT" sz="4400" dirty="0">
                <a:solidFill>
                  <a:schemeClr val="tx1"/>
                </a:solidFill>
              </a:rPr>
              <a:t>[[0 1 1 0 0 0 0 0 1 0]</a:t>
            </a:r>
          </a:p>
          <a:p>
            <a:r>
              <a:rPr lang="mt-MT" sz="4400" dirty="0">
                <a:solidFill>
                  <a:schemeClr val="tx1"/>
                </a:solidFill>
              </a:rPr>
              <a:t> [0 0 0 1 0 1 0 1 0 2]</a:t>
            </a:r>
          </a:p>
          <a:p>
            <a:r>
              <a:rPr lang="mt-MT" sz="4400" dirty="0">
                <a:solidFill>
                  <a:schemeClr val="tx1"/>
                </a:solidFill>
              </a:rPr>
              <a:t> [1 0 1 1 1 0 1 0 1 0]]</a:t>
            </a:r>
          </a:p>
        </p:txBody>
      </p:sp>
      <p:sp>
        <p:nvSpPr>
          <p:cNvPr id="8" name="TextBox 7">
            <a:extLst>
              <a:ext uri="{FF2B5EF4-FFF2-40B4-BE49-F238E27FC236}">
                <a16:creationId xmlns:a16="http://schemas.microsoft.com/office/drawing/2014/main" id="{BFEF3034-A44B-662A-F5B5-02CDD1B3ACAD}"/>
              </a:ext>
            </a:extLst>
          </p:cNvPr>
          <p:cNvSpPr txBox="1"/>
          <p:nvPr/>
        </p:nvSpPr>
        <p:spPr>
          <a:xfrm>
            <a:off x="1246909" y="1584098"/>
            <a:ext cx="6096000" cy="646331"/>
          </a:xfrm>
          <a:prstGeom prst="rect">
            <a:avLst/>
          </a:prstGeom>
          <a:noFill/>
        </p:spPr>
        <p:txBody>
          <a:bodyPr wrap="square">
            <a:spAutoFit/>
          </a:bodyPr>
          <a:lstStyle/>
          <a:p>
            <a:r>
              <a:rPr lang="en-GB" sz="3600" dirty="0">
                <a:solidFill>
                  <a:schemeClr val="bg1"/>
                </a:solidFill>
                <a:latin typeface="Open Sans" panose="020B0606030504020204" pitchFamily="34" charset="0"/>
              </a:rPr>
              <a:t>Output:</a:t>
            </a:r>
          </a:p>
        </p:txBody>
      </p:sp>
    </p:spTree>
    <p:extLst>
      <p:ext uri="{BB962C8B-B14F-4D97-AF65-F5344CB8AC3E}">
        <p14:creationId xmlns:p14="http://schemas.microsoft.com/office/powerpoint/2010/main" val="2204451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8B786F6-44FE-2880-155A-D2A136A39932}"/>
              </a:ext>
            </a:extLst>
          </p:cNvPr>
          <p:cNvSpPr txBox="1"/>
          <p:nvPr/>
        </p:nvSpPr>
        <p:spPr>
          <a:xfrm>
            <a:off x="6576291" y="4181771"/>
            <a:ext cx="5116945" cy="212365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mt-MT" sz="4400" dirty="0">
                <a:solidFill>
                  <a:schemeClr val="tx1"/>
                </a:solidFill>
              </a:rPr>
              <a:t>[[0 1 1 0 0 0 0 0 1 0]</a:t>
            </a:r>
          </a:p>
          <a:p>
            <a:r>
              <a:rPr lang="mt-MT" sz="4400" dirty="0">
                <a:solidFill>
                  <a:schemeClr val="tx1"/>
                </a:solidFill>
              </a:rPr>
              <a:t> [0 0 0 1 0 1 0 1 0 2]</a:t>
            </a:r>
          </a:p>
          <a:p>
            <a:r>
              <a:rPr lang="mt-MT" sz="4400" dirty="0">
                <a:solidFill>
                  <a:schemeClr val="tx1"/>
                </a:solidFill>
              </a:rPr>
              <a:t> [1 0 1 1 1 0 1 0 1 0]]</a:t>
            </a:r>
          </a:p>
        </p:txBody>
      </p:sp>
      <p:sp>
        <p:nvSpPr>
          <p:cNvPr id="8" name="TextBox 7">
            <a:extLst>
              <a:ext uri="{FF2B5EF4-FFF2-40B4-BE49-F238E27FC236}">
                <a16:creationId xmlns:a16="http://schemas.microsoft.com/office/drawing/2014/main" id="{BFEF3034-A44B-662A-F5B5-02CDD1B3ACAD}"/>
              </a:ext>
            </a:extLst>
          </p:cNvPr>
          <p:cNvSpPr txBox="1"/>
          <p:nvPr/>
        </p:nvSpPr>
        <p:spPr>
          <a:xfrm>
            <a:off x="535709" y="1227890"/>
            <a:ext cx="3158836" cy="646331"/>
          </a:xfrm>
          <a:prstGeom prst="rect">
            <a:avLst/>
          </a:prstGeom>
          <a:noFill/>
        </p:spPr>
        <p:txBody>
          <a:bodyPr wrap="square">
            <a:spAutoFit/>
          </a:bodyPr>
          <a:lstStyle/>
          <a:p>
            <a:r>
              <a:rPr lang="en-GB" sz="3600" dirty="0">
                <a:solidFill>
                  <a:schemeClr val="bg1"/>
                </a:solidFill>
                <a:latin typeface="Open Sans" panose="020B0606030504020204" pitchFamily="34" charset="0"/>
              </a:rPr>
              <a:t>Bag of Words</a:t>
            </a:r>
          </a:p>
        </p:txBody>
      </p:sp>
      <p:sp>
        <p:nvSpPr>
          <p:cNvPr id="2" name="TextBox 1">
            <a:extLst>
              <a:ext uri="{FF2B5EF4-FFF2-40B4-BE49-F238E27FC236}">
                <a16:creationId xmlns:a16="http://schemas.microsoft.com/office/drawing/2014/main" id="{E51331BE-4968-ADC0-F998-12FDC3DF1D8D}"/>
              </a:ext>
            </a:extLst>
          </p:cNvPr>
          <p:cNvSpPr txBox="1"/>
          <p:nvPr/>
        </p:nvSpPr>
        <p:spPr>
          <a:xfrm>
            <a:off x="425407" y="375491"/>
            <a:ext cx="11573004" cy="584775"/>
          </a:xfrm>
          <a:prstGeom prst="rect">
            <a:avLst/>
          </a:prstGeom>
          <a:noFill/>
        </p:spPr>
        <p:txBody>
          <a:bodyPr wrap="square" rtlCol="0">
            <a:spAutoFit/>
          </a:bodyPr>
          <a:lstStyle/>
          <a:p>
            <a:r>
              <a:rPr lang="en-GB" sz="3200" b="1" dirty="0">
                <a:solidFill>
                  <a:schemeClr val="accent2"/>
                </a:solidFill>
                <a:latin typeface="Open Sans" panose="020B0606030504020204" pitchFamily="34" charset="0"/>
              </a:rPr>
              <a:t>Making sense of it</a:t>
            </a:r>
            <a:endParaRPr lang="en-GB" sz="3200" b="1" dirty="0">
              <a:solidFill>
                <a:schemeClr val="bg1"/>
              </a:solidFill>
              <a:latin typeface="Open Sans" panose="020B0606030504020204" pitchFamily="34" charset="0"/>
            </a:endParaRPr>
          </a:p>
        </p:txBody>
      </p:sp>
      <p:sp>
        <p:nvSpPr>
          <p:cNvPr id="4" name="TextBox 3">
            <a:extLst>
              <a:ext uri="{FF2B5EF4-FFF2-40B4-BE49-F238E27FC236}">
                <a16:creationId xmlns:a16="http://schemas.microsoft.com/office/drawing/2014/main" id="{E06DC657-A2DC-340D-6C38-189A64DE31C5}"/>
              </a:ext>
            </a:extLst>
          </p:cNvPr>
          <p:cNvSpPr txBox="1"/>
          <p:nvPr/>
        </p:nvSpPr>
        <p:spPr>
          <a:xfrm>
            <a:off x="826655" y="1981169"/>
            <a:ext cx="6922654" cy="4401205"/>
          </a:xfrm>
          <a:prstGeom prst="rect">
            <a:avLst/>
          </a:prstGeom>
          <a:noFill/>
        </p:spPr>
        <p:txBody>
          <a:bodyPr wrap="square">
            <a:spAutoFit/>
          </a:bodyPr>
          <a:lstStyle/>
          <a:p>
            <a:r>
              <a:rPr lang="mt-MT" sz="2800" dirty="0">
                <a:solidFill>
                  <a:schemeClr val="bg1"/>
                </a:solidFill>
              </a:rPr>
              <a:t>'amounts': 0</a:t>
            </a:r>
            <a:endParaRPr lang="en-GB" sz="2800" dirty="0">
              <a:solidFill>
                <a:schemeClr val="bg1"/>
              </a:solidFill>
            </a:endParaRPr>
          </a:p>
          <a:p>
            <a:r>
              <a:rPr lang="mt-MT" sz="2800" dirty="0">
                <a:solidFill>
                  <a:schemeClr val="bg1"/>
                </a:solidFill>
              </a:rPr>
              <a:t>'analyze': 1,</a:t>
            </a:r>
            <a:endParaRPr lang="en-GB" sz="2800" dirty="0">
              <a:solidFill>
                <a:schemeClr val="bg1"/>
              </a:solidFill>
            </a:endParaRPr>
          </a:p>
          <a:p>
            <a:r>
              <a:rPr lang="mt-MT" sz="2800" dirty="0">
                <a:solidFill>
                  <a:schemeClr val="bg1"/>
                </a:solidFill>
              </a:rPr>
              <a:t>'computers': 2,</a:t>
            </a:r>
            <a:endParaRPr lang="en-GB" sz="2800" dirty="0">
              <a:solidFill>
                <a:schemeClr val="bg1"/>
              </a:solidFill>
            </a:endParaRPr>
          </a:p>
          <a:p>
            <a:r>
              <a:rPr lang="mt-MT" sz="2800" dirty="0">
                <a:solidFill>
                  <a:schemeClr val="bg1"/>
                </a:solidFill>
              </a:rPr>
              <a:t>'data': 3,</a:t>
            </a:r>
            <a:endParaRPr lang="en-GB" sz="2800" dirty="0">
              <a:solidFill>
                <a:schemeClr val="bg1"/>
              </a:solidFill>
            </a:endParaRPr>
          </a:p>
          <a:p>
            <a:r>
              <a:rPr lang="mt-MT" sz="2800" dirty="0">
                <a:solidFill>
                  <a:schemeClr val="bg1"/>
                </a:solidFill>
              </a:rPr>
              <a:t>'massive': 4,</a:t>
            </a:r>
            <a:endParaRPr lang="en-GB" sz="2800" dirty="0">
              <a:solidFill>
                <a:schemeClr val="bg1"/>
              </a:solidFill>
            </a:endParaRPr>
          </a:p>
          <a:p>
            <a:r>
              <a:rPr lang="mt-MT" sz="2800" dirty="0">
                <a:solidFill>
                  <a:schemeClr val="bg1"/>
                </a:solidFill>
              </a:rPr>
              <a:t>'numbers': 5,</a:t>
            </a:r>
            <a:endParaRPr lang="en-GB" sz="2800" dirty="0">
              <a:solidFill>
                <a:schemeClr val="bg1"/>
              </a:solidFill>
            </a:endParaRPr>
          </a:p>
          <a:p>
            <a:r>
              <a:rPr lang="mt-MT" sz="2800" dirty="0">
                <a:solidFill>
                  <a:schemeClr val="bg1"/>
                </a:solidFill>
              </a:rPr>
              <a:t>'process': 6,</a:t>
            </a:r>
            <a:endParaRPr lang="en-GB" sz="2800" dirty="0">
              <a:solidFill>
                <a:schemeClr val="bg1"/>
              </a:solidFill>
            </a:endParaRPr>
          </a:p>
          <a:p>
            <a:r>
              <a:rPr lang="mt-MT" sz="2800" dirty="0">
                <a:solidFill>
                  <a:schemeClr val="bg1"/>
                </a:solidFill>
              </a:rPr>
              <a:t>'structures': 7,</a:t>
            </a:r>
            <a:endParaRPr lang="en-GB" sz="2800" dirty="0">
              <a:solidFill>
                <a:schemeClr val="bg1"/>
              </a:solidFill>
            </a:endParaRPr>
          </a:p>
          <a:p>
            <a:r>
              <a:rPr lang="mt-MT" sz="2800" dirty="0">
                <a:solidFill>
                  <a:schemeClr val="bg1"/>
                </a:solidFill>
              </a:rPr>
              <a:t>'text': 8,</a:t>
            </a:r>
            <a:endParaRPr lang="en-GB" sz="2800" dirty="0">
              <a:solidFill>
                <a:schemeClr val="bg1"/>
              </a:solidFill>
            </a:endParaRPr>
          </a:p>
          <a:p>
            <a:r>
              <a:rPr lang="mt-MT" sz="2800" dirty="0">
                <a:solidFill>
                  <a:schemeClr val="bg1"/>
                </a:solidFill>
              </a:rPr>
              <a:t>'using': 9,</a:t>
            </a:r>
            <a:endParaRPr lang="en-GB" sz="2800" dirty="0">
              <a:solidFill>
                <a:schemeClr val="bg1"/>
              </a:solidFill>
            </a:endParaRPr>
          </a:p>
        </p:txBody>
      </p:sp>
      <p:sp>
        <p:nvSpPr>
          <p:cNvPr id="7" name="TextBox 6">
            <a:extLst>
              <a:ext uri="{FF2B5EF4-FFF2-40B4-BE49-F238E27FC236}">
                <a16:creationId xmlns:a16="http://schemas.microsoft.com/office/drawing/2014/main" id="{C71DECC1-4D82-9E41-C631-9D97904AB762}"/>
              </a:ext>
            </a:extLst>
          </p:cNvPr>
          <p:cNvSpPr txBox="1"/>
          <p:nvPr/>
        </p:nvSpPr>
        <p:spPr>
          <a:xfrm>
            <a:off x="4876800" y="443060"/>
            <a:ext cx="6991928" cy="286232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en-GB" sz="3600" dirty="0">
                <a:solidFill>
                  <a:schemeClr val="tx1"/>
                </a:solidFill>
              </a:rPr>
              <a:t>“Computers can </a:t>
            </a:r>
            <a:r>
              <a:rPr lang="en-GB" sz="3600" dirty="0" err="1">
                <a:solidFill>
                  <a:schemeClr val="tx1"/>
                </a:solidFill>
              </a:rPr>
              <a:t>analyze</a:t>
            </a:r>
            <a:r>
              <a:rPr lang="en-GB" sz="3600" dirty="0">
                <a:solidFill>
                  <a:schemeClr val="tx1"/>
                </a:solidFill>
              </a:rPr>
              <a:t> text”</a:t>
            </a:r>
          </a:p>
          <a:p>
            <a:r>
              <a:rPr lang="en-GB" sz="3600" dirty="0">
                <a:solidFill>
                  <a:schemeClr val="tx1"/>
                </a:solidFill>
              </a:rPr>
              <a:t>“They do it using numbers and using data structures”</a:t>
            </a:r>
          </a:p>
          <a:p>
            <a:r>
              <a:rPr lang="en-GB" sz="3600" dirty="0">
                <a:solidFill>
                  <a:schemeClr val="tx1"/>
                </a:solidFill>
              </a:rPr>
              <a:t>“Computers can process massive amounts of text data”</a:t>
            </a:r>
          </a:p>
        </p:txBody>
      </p:sp>
    </p:spTree>
    <p:extLst>
      <p:ext uri="{BB962C8B-B14F-4D97-AF65-F5344CB8AC3E}">
        <p14:creationId xmlns:p14="http://schemas.microsoft.com/office/powerpoint/2010/main" val="342718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1331BE-4968-ADC0-F998-12FDC3DF1D8D}"/>
              </a:ext>
            </a:extLst>
          </p:cNvPr>
          <p:cNvSpPr txBox="1"/>
          <p:nvPr/>
        </p:nvSpPr>
        <p:spPr>
          <a:xfrm>
            <a:off x="425407" y="375491"/>
            <a:ext cx="11573004" cy="584775"/>
          </a:xfrm>
          <a:prstGeom prst="rect">
            <a:avLst/>
          </a:prstGeom>
          <a:noFill/>
        </p:spPr>
        <p:txBody>
          <a:bodyPr wrap="square" rtlCol="0">
            <a:spAutoFit/>
          </a:bodyPr>
          <a:lstStyle/>
          <a:p>
            <a:r>
              <a:rPr lang="en-GB" sz="3200" b="1" dirty="0">
                <a:solidFill>
                  <a:schemeClr val="accent2"/>
                </a:solidFill>
                <a:latin typeface="Open Sans" panose="020B0606030504020204" pitchFamily="34" charset="0"/>
              </a:rPr>
              <a:t>TF IDF</a:t>
            </a:r>
            <a:endParaRPr lang="en-GB" sz="3200" b="1" dirty="0">
              <a:solidFill>
                <a:schemeClr val="bg1"/>
              </a:solidFill>
              <a:latin typeface="Open Sans" panose="020B0606030504020204" pitchFamily="34" charset="0"/>
            </a:endParaRPr>
          </a:p>
        </p:txBody>
      </p:sp>
      <p:sp>
        <p:nvSpPr>
          <p:cNvPr id="3" name="TextBox 2">
            <a:extLst>
              <a:ext uri="{FF2B5EF4-FFF2-40B4-BE49-F238E27FC236}">
                <a16:creationId xmlns:a16="http://schemas.microsoft.com/office/drawing/2014/main" id="{E9793BE6-8C72-412B-B84D-8EFA4949D9B5}"/>
              </a:ext>
            </a:extLst>
          </p:cNvPr>
          <p:cNvSpPr txBox="1"/>
          <p:nvPr/>
        </p:nvSpPr>
        <p:spPr>
          <a:xfrm>
            <a:off x="425406" y="960266"/>
            <a:ext cx="11166229" cy="4832092"/>
          </a:xfrm>
          <a:prstGeom prst="rect">
            <a:avLst/>
          </a:prstGeom>
          <a:noFill/>
        </p:spPr>
        <p:txBody>
          <a:bodyPr wrap="square">
            <a:spAutoFit/>
          </a:bodyPr>
          <a:lstStyle/>
          <a:p>
            <a:r>
              <a:rPr lang="en-GB" sz="2800" dirty="0">
                <a:solidFill>
                  <a:schemeClr val="bg1"/>
                </a:solidFill>
              </a:rPr>
              <a:t>The count vectorizer gives us information about the frequency of a token (how many times it occurs). It is quite basic, in the sense that;</a:t>
            </a:r>
          </a:p>
          <a:p>
            <a:endParaRPr lang="en-GB" sz="2800" dirty="0">
              <a:solidFill>
                <a:schemeClr val="bg1"/>
              </a:solidFill>
            </a:endParaRPr>
          </a:p>
          <a:p>
            <a:pPr marL="457200" indent="-457200">
              <a:buFont typeface="Arial" panose="020B0604020202020204" pitchFamily="34" charset="0"/>
              <a:buChar char="•"/>
            </a:pPr>
            <a:r>
              <a:rPr lang="en-GB" sz="2800" dirty="0">
                <a:solidFill>
                  <a:schemeClr val="bg1"/>
                </a:solidFill>
              </a:rPr>
              <a:t>it does not take into consideration how “important” a token is</a:t>
            </a:r>
          </a:p>
          <a:p>
            <a:pPr marL="457200" indent="-457200">
              <a:buFont typeface="Arial" panose="020B0604020202020204" pitchFamily="34" charset="0"/>
              <a:buChar char="•"/>
            </a:pPr>
            <a:r>
              <a:rPr lang="en-GB" sz="2800" dirty="0">
                <a:solidFill>
                  <a:schemeClr val="bg1"/>
                </a:solidFill>
              </a:rPr>
              <a:t>also, in a longer text, it is obvious that each term has more chance of occurring. The count vectorizer does not normalise this.</a:t>
            </a:r>
          </a:p>
          <a:p>
            <a:endParaRPr lang="en-GB" sz="2800" dirty="0">
              <a:solidFill>
                <a:schemeClr val="bg1"/>
              </a:solidFill>
            </a:endParaRPr>
          </a:p>
          <a:p>
            <a:r>
              <a:rPr lang="en-GB" sz="2800" dirty="0">
                <a:solidFill>
                  <a:schemeClr val="bg1"/>
                </a:solidFill>
              </a:rPr>
              <a:t>So have another type of </a:t>
            </a:r>
            <a:r>
              <a:rPr lang="en-GB" sz="2800" dirty="0" err="1">
                <a:solidFill>
                  <a:schemeClr val="bg1"/>
                </a:solidFill>
              </a:rPr>
              <a:t>vectoriser</a:t>
            </a:r>
            <a:r>
              <a:rPr lang="en-GB" sz="2800" dirty="0">
                <a:solidFill>
                  <a:schemeClr val="bg1"/>
                </a:solidFill>
              </a:rPr>
              <a:t>, called the </a:t>
            </a:r>
            <a:r>
              <a:rPr lang="en-GB" sz="2800" dirty="0" err="1">
                <a:solidFill>
                  <a:schemeClr val="accent2"/>
                </a:solidFill>
              </a:rPr>
              <a:t>TfidfVectorizer</a:t>
            </a:r>
            <a:r>
              <a:rPr lang="en-GB" sz="2800" dirty="0">
                <a:solidFill>
                  <a:schemeClr val="bg1"/>
                </a:solidFill>
              </a:rPr>
              <a:t>. This does not just count the frequency of each token, but also normalises the frequency of each token (according to document length), and assigns to it a weight…a number representing that token’s importance.</a:t>
            </a:r>
          </a:p>
        </p:txBody>
      </p:sp>
    </p:spTree>
    <p:extLst>
      <p:ext uri="{BB962C8B-B14F-4D97-AF65-F5344CB8AC3E}">
        <p14:creationId xmlns:p14="http://schemas.microsoft.com/office/powerpoint/2010/main" val="9172087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1331BE-4968-ADC0-F998-12FDC3DF1D8D}"/>
              </a:ext>
            </a:extLst>
          </p:cNvPr>
          <p:cNvSpPr txBox="1"/>
          <p:nvPr/>
        </p:nvSpPr>
        <p:spPr>
          <a:xfrm>
            <a:off x="425407" y="375491"/>
            <a:ext cx="11573004" cy="584775"/>
          </a:xfrm>
          <a:prstGeom prst="rect">
            <a:avLst/>
          </a:prstGeom>
          <a:noFill/>
        </p:spPr>
        <p:txBody>
          <a:bodyPr wrap="square" rtlCol="0">
            <a:spAutoFit/>
          </a:bodyPr>
          <a:lstStyle/>
          <a:p>
            <a:r>
              <a:rPr lang="en-GB" sz="3200" b="1" dirty="0">
                <a:solidFill>
                  <a:schemeClr val="accent2"/>
                </a:solidFill>
                <a:latin typeface="Open Sans" panose="020B0606030504020204" pitchFamily="34" charset="0"/>
              </a:rPr>
              <a:t>TF</a:t>
            </a:r>
            <a:endParaRPr lang="en-GB" sz="3200" b="1" dirty="0">
              <a:solidFill>
                <a:schemeClr val="bg1"/>
              </a:solidFill>
              <a:latin typeface="Open Sans" panose="020B0606030504020204" pitchFamily="34" charset="0"/>
            </a:endParaRPr>
          </a:p>
        </p:txBody>
      </p:sp>
      <p:sp>
        <p:nvSpPr>
          <p:cNvPr id="3" name="TextBox 2">
            <a:extLst>
              <a:ext uri="{FF2B5EF4-FFF2-40B4-BE49-F238E27FC236}">
                <a16:creationId xmlns:a16="http://schemas.microsoft.com/office/drawing/2014/main" id="{E9793BE6-8C72-412B-B84D-8EFA4949D9B5}"/>
              </a:ext>
            </a:extLst>
          </p:cNvPr>
          <p:cNvSpPr txBox="1"/>
          <p:nvPr/>
        </p:nvSpPr>
        <p:spPr>
          <a:xfrm>
            <a:off x="425407" y="942390"/>
            <a:ext cx="10792690" cy="523220"/>
          </a:xfrm>
          <a:prstGeom prst="rect">
            <a:avLst/>
          </a:prstGeom>
          <a:noFill/>
        </p:spPr>
        <p:txBody>
          <a:bodyPr wrap="square">
            <a:spAutoFit/>
          </a:bodyPr>
          <a:lstStyle/>
          <a:p>
            <a:r>
              <a:rPr lang="en-GB" sz="2800" dirty="0">
                <a:solidFill>
                  <a:schemeClr val="bg1"/>
                </a:solidFill>
              </a:rPr>
              <a:t>TF stands for term frequency. A term is a token/word.</a:t>
            </a:r>
          </a:p>
        </p:txBody>
      </p:sp>
      <p:pic>
        <p:nvPicPr>
          <p:cNvPr id="5" name="Picture 4">
            <a:extLst>
              <a:ext uri="{FF2B5EF4-FFF2-40B4-BE49-F238E27FC236}">
                <a16:creationId xmlns:a16="http://schemas.microsoft.com/office/drawing/2014/main" id="{E54BC2CF-A98A-EAD2-DA76-2475A60D3913}"/>
              </a:ext>
            </a:extLst>
          </p:cNvPr>
          <p:cNvPicPr>
            <a:picLocks noChangeAspect="1"/>
          </p:cNvPicPr>
          <p:nvPr/>
        </p:nvPicPr>
        <p:blipFill>
          <a:blip r:embed="rId2"/>
          <a:stretch>
            <a:fillRect/>
          </a:stretch>
        </p:blipFill>
        <p:spPr>
          <a:xfrm>
            <a:off x="2319952" y="1927428"/>
            <a:ext cx="7552096" cy="1203356"/>
          </a:xfrm>
          <a:prstGeom prst="rect">
            <a:avLst/>
          </a:prstGeom>
        </p:spPr>
      </p:pic>
      <p:sp>
        <p:nvSpPr>
          <p:cNvPr id="6" name="TextBox 5">
            <a:extLst>
              <a:ext uri="{FF2B5EF4-FFF2-40B4-BE49-F238E27FC236}">
                <a16:creationId xmlns:a16="http://schemas.microsoft.com/office/drawing/2014/main" id="{0839EDDC-7620-01D3-8C5E-9DD66A58A73B}"/>
              </a:ext>
            </a:extLst>
          </p:cNvPr>
          <p:cNvSpPr txBox="1"/>
          <p:nvPr/>
        </p:nvSpPr>
        <p:spPr>
          <a:xfrm>
            <a:off x="579582" y="3727217"/>
            <a:ext cx="10792690" cy="2677656"/>
          </a:xfrm>
          <a:prstGeom prst="rect">
            <a:avLst/>
          </a:prstGeom>
          <a:noFill/>
        </p:spPr>
        <p:txBody>
          <a:bodyPr wrap="square">
            <a:spAutoFit/>
          </a:bodyPr>
          <a:lstStyle/>
          <a:p>
            <a:pPr algn="l"/>
            <a:r>
              <a:rPr lang="en-GB" sz="2800" dirty="0">
                <a:solidFill>
                  <a:schemeClr val="bg1"/>
                </a:solidFill>
              </a:rPr>
              <a:t>TF means calculating how frequently a term occurs in a document. Since most of the documents in a text corpus are of different lengths, it is very likely that a term would appear more frequently in longer documents rather than in smaller ones. This calls for normalizing the frequency of the term by dividing it with the count of the terms in the document (a sort of percentage)</a:t>
            </a:r>
          </a:p>
        </p:txBody>
      </p:sp>
    </p:spTree>
    <p:extLst>
      <p:ext uri="{BB962C8B-B14F-4D97-AF65-F5344CB8AC3E}">
        <p14:creationId xmlns:p14="http://schemas.microsoft.com/office/powerpoint/2010/main" val="30159199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663</TotalTime>
  <Words>1070</Words>
  <Application>Microsoft Office PowerPoint</Application>
  <PresentationFormat>Widescreen</PresentationFormat>
  <Paragraphs>111</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Elaine Vassallo</dc:creator>
  <cp:lastModifiedBy>Elaine Vassallo</cp:lastModifiedBy>
  <cp:revision>26</cp:revision>
  <dcterms:created xsi:type="dcterms:W3CDTF">2023-02-01T10:05:58Z</dcterms:created>
  <dcterms:modified xsi:type="dcterms:W3CDTF">2023-02-28T21:50:11Z</dcterms:modified>
</cp:coreProperties>
</file>