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2" r:id="rId4"/>
    <p:sldId id="280" r:id="rId5"/>
    <p:sldId id="281" r:id="rId6"/>
    <p:sldId id="287" r:id="rId7"/>
    <p:sldId id="284" r:id="rId8"/>
    <p:sldId id="285" r:id="rId9"/>
    <p:sldId id="286" r:id="rId10"/>
    <p:sldId id="288" r:id="rId11"/>
    <p:sldId id="289" r:id="rId12"/>
    <p:sldId id="290" r:id="rId13"/>
    <p:sldId id="271" r:id="rId14"/>
  </p:sldIdLst>
  <p:sldSz cx="12192000" cy="6858000"/>
  <p:notesSz cx="6858000" cy="9144000"/>
  <p:defaultTextStyle>
    <a:defPPr>
      <a:defRPr lang="mt-M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DC2F-284A-B6C4-D53B-82BA6BDA5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1D05B-EBF1-47DB-A46D-23AEC1A6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ACD5A-130A-60D7-1E2C-30CCA7C7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13600-BE10-B067-46B5-3F41AE24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751B2-824C-3D20-64AA-42ACA471B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1375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D62F-06BA-A9ED-4D7F-8778083E3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56B60-5937-757F-680A-89A0007DA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B8A06-F965-9FCE-E25D-9931FD82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C2BCB-1A69-110E-B257-56C0114A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03645-A0CA-829D-07F3-FD2FC61B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73264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D90B7B-AD95-6744-95E8-F13300F1A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89A87-BE2E-2DC5-BE24-8684BF430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F3C09-9C1C-3036-AB36-768D38E8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1C58-66A5-33D5-ED40-01F1F706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ED2F7-450D-73A8-1EAF-0FB6F874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81564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92AC4-4CE7-4BC4-3B85-7E9D28D7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43FEA-F85C-F0CB-F982-F37E84BAC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11A33-D635-EA8A-C5C6-1FCFB8C6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F1BA-AFA0-C024-2210-AA1D2639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A21D4-F3EE-7823-CC24-BCE9E522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48370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29E8B-BA2C-33A5-DE3C-B58B529B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F9D36-5AAB-8F7E-6B58-C65C2687D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C2BA-2FF7-3A19-2125-FB489E30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A58D3-FAE3-1F4C-6B59-F05E53FE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A0594-6DA5-43A4-6A45-958B6963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57507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4C71-EB8C-A2DC-2C75-4B497048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77E2A-DF8C-E453-0545-209E5435A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0769-EEF5-2736-E49E-EAB943A33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ED2DB-4081-29CF-D791-586081D71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0C9C7-2F0E-C22D-A72C-D8FF909E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A0FD0-C91D-827C-D18E-05C11BF3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15027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20E3-2E30-1820-69E6-85612703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36917-2D0E-D1FD-AF5B-CE174F48A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57C10-03D4-7F97-5D04-BB43222C4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F9F7CD-BA12-C67F-80D9-433311166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E8BD8-B04C-9F4F-76F8-681C9000D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3DF693-FC93-1296-0707-FA8D46BA1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E8D32-EF19-26F9-0845-DE007B17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BA945-35E8-16FA-970C-9B489ACA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134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6423-D41D-6853-E74A-3690C919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C73599-D537-3780-DAEC-0C86B8B3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8231C-CD3F-0C41-2332-B02EC5731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9BAFC-3F47-CF4E-A9BE-01C5A680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98947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9829F-A7CE-5E02-A71D-9136A048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D977F-FE7E-CAC5-5647-3DACFD87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46282-EE25-942A-5430-2A1919DF3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06148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C3FA-DABC-616C-1058-785C98F6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E0E9-D573-B855-05A4-114AD02FB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604C9-5C49-62A2-2ED4-FCFA9FABD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973D6-FBE0-BA62-AE36-CF6E8A67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21F19-2A83-D3D0-2D20-ADD8B3E8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D872C-2C43-4429-1241-70198E7B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21532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FF5D3-C32A-ABB5-A2B4-C960A5C3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A260A-CBE1-D11B-60A2-132BB29AB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39AB2-7FC5-597B-334A-3984AF1E2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ACB7B-ECDB-76D6-3006-1052B253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82615-D936-EAC5-0081-6BDD39790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CF51F-80E2-9C5E-FFC5-4D61EC2B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555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6DF804-3B1C-147C-1B66-55F5E471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8BAF1-16ED-F0CE-EDF4-FEC73E483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91236-A250-4A85-7B09-E91A74371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C5D7-169A-4816-8DE3-FD1312CF2EDB}" type="datetimeFigureOut">
              <a:rPr lang="mt-MT" smtClean="0"/>
              <a:t>27/01/2025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02A4D-F593-6FDE-7511-2411C8472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62AA1-0023-7640-C942-FE1454663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24075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t-M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8232&amp;picture=abstract-black-backgroun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onkeylearn.com/blog/intent-classificatio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ext2data.com/Dem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85FEC2-C968-982E-6B0D-AC51C23BBF2F}"/>
              </a:ext>
            </a:extLst>
          </p:cNvPr>
          <p:cNvSpPr txBox="1"/>
          <p:nvPr/>
        </p:nvSpPr>
        <p:spPr>
          <a:xfrm>
            <a:off x="6890327" y="1997839"/>
            <a:ext cx="4692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Sentiment</a:t>
            </a:r>
          </a:p>
          <a:p>
            <a:pPr algn="ctr"/>
            <a:r>
              <a:rPr lang="en-GB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Analysis</a:t>
            </a:r>
            <a:endParaRPr lang="mt-MT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2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Degree Modifiers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425407" y="1447076"/>
            <a:ext cx="1157300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These can both have an effect on the sentiment.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Consider: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“extremely nice”                         vs “sort of nice”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 The effect of the modifier in the first sentence is to increase the intensity of nice, while in the second sentence, it is to decrease the intensity. VADER maintains a booster dictionary which contains a set of </a:t>
            </a:r>
            <a:r>
              <a:rPr lang="en-GB" sz="2800" b="0" i="0" dirty="0">
                <a:solidFill>
                  <a:schemeClr val="accent2"/>
                </a:solidFill>
                <a:effectLst/>
                <a:latin typeface="source-serif-pro"/>
              </a:rPr>
              <a:t>boosters</a:t>
            </a:r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 and </a:t>
            </a:r>
            <a:r>
              <a:rPr lang="en-GB" sz="2800" b="0" i="0" dirty="0">
                <a:solidFill>
                  <a:schemeClr val="accent2"/>
                </a:solidFill>
                <a:effectLst/>
                <a:latin typeface="source-serif-pro"/>
              </a:rPr>
              <a:t>dampeners</a:t>
            </a:r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.</a:t>
            </a:r>
            <a:endParaRPr lang="en-GB" sz="2800" dirty="0">
              <a:solidFill>
                <a:schemeClr val="bg1"/>
              </a:solidFill>
              <a:latin typeface="source-serif-pro"/>
            </a:endParaRPr>
          </a:p>
        </p:txBody>
      </p:sp>
    </p:spTree>
    <p:extLst>
      <p:ext uri="{BB962C8B-B14F-4D97-AF65-F5344CB8AC3E}">
        <p14:creationId xmlns:p14="http://schemas.microsoft.com/office/powerpoint/2010/main" val="699973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The “but” word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425407" y="1447076"/>
            <a:ext cx="1157300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Usually, “</a:t>
            </a:r>
            <a:r>
              <a:rPr lang="en-GB" sz="2800" b="0" i="0" dirty="0">
                <a:solidFill>
                  <a:schemeClr val="accent2"/>
                </a:solidFill>
                <a:effectLst/>
                <a:latin typeface="source-serif-pro"/>
              </a:rPr>
              <a:t>but</a:t>
            </a:r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” connects two clauses with contrasting sentiments. The dominant sentiment, however, is the latter one.</a:t>
            </a:r>
          </a:p>
          <a:p>
            <a:pPr algn="l"/>
            <a:endParaRPr lang="en-GB" sz="2800" dirty="0">
              <a:solidFill>
                <a:schemeClr val="bg1"/>
              </a:solidFill>
              <a:latin typeface="source-serif-pro"/>
            </a:endParaRPr>
          </a:p>
          <a:p>
            <a:pPr algn="l"/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For example, “I enjoyed the first act of the performance, but I didn’t like the second and third”</a:t>
            </a:r>
          </a:p>
          <a:p>
            <a:pPr algn="l"/>
            <a:endParaRPr lang="en-GB" sz="2800" dirty="0">
              <a:solidFill>
                <a:schemeClr val="bg1"/>
              </a:solidFill>
              <a:latin typeface="source-serif-pro"/>
            </a:endParaRPr>
          </a:p>
          <a:p>
            <a:pPr algn="l"/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The first clause is positive, but the second one is negative and obviously more dominant sentiment-wise. VADER implements a “but” checker. All sentiment-bearing words before the “but” have their score reduced while those after the “but” have their score increased.</a:t>
            </a:r>
          </a:p>
        </p:txBody>
      </p:sp>
    </p:spTree>
    <p:extLst>
      <p:ext uri="{BB962C8B-B14F-4D97-AF65-F5344CB8AC3E}">
        <p14:creationId xmlns:p14="http://schemas.microsoft.com/office/powerpoint/2010/main" val="1967947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309498" y="292364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Try it out!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309498" y="2074784"/>
            <a:ext cx="11573004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t-MT" altLang="mt-MT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from </a:t>
            </a: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vaderSentiment.vaderSentiment </a:t>
            </a:r>
            <a:r>
              <a:rPr kumimoji="0" lang="mt-MT" altLang="mt-MT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import </a:t>
            </a: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SentimentIntensityAnalyzer</a:t>
            </a: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sa = SentimentIntensityAnalyzer()</a:t>
            </a: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r>
              <a:rPr kumimoji="0" lang="en-GB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text = “Whatever te</a:t>
            </a:r>
            <a:r>
              <a:rPr lang="en-GB" altLang="mt-MT" sz="2800" dirty="0">
                <a:solidFill>
                  <a:schemeClr val="tx1"/>
                </a:solidFill>
                <a:latin typeface="JetBrains Mono"/>
              </a:rPr>
              <a:t>xt you want here”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score = sa.polarity_scores(</a:t>
            </a:r>
            <a:r>
              <a:rPr kumimoji="0" lang="en-GB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text</a:t>
            </a: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)</a:t>
            </a: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b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</a:b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print(score[</a:t>
            </a:r>
            <a:r>
              <a:rPr kumimoji="0" lang="mt-MT" altLang="mt-MT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'compound’</a:t>
            </a:r>
            <a:r>
              <a:rPr kumimoji="0" lang="mt-MT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]</a:t>
            </a:r>
            <a:r>
              <a:rPr kumimoji="0" lang="en-GB" altLang="mt-MT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JetBrains Mono"/>
              </a:rPr>
              <a:t>)</a:t>
            </a:r>
            <a:endParaRPr kumimoji="0" lang="mt-MT" altLang="mt-MT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7BACBA-E3BA-10DD-9AB8-F4DC3EB29B20}"/>
              </a:ext>
            </a:extLst>
          </p:cNvPr>
          <p:cNvSpPr txBox="1"/>
          <p:nvPr/>
        </p:nvSpPr>
        <p:spPr>
          <a:xfrm>
            <a:off x="309498" y="1331111"/>
            <a:ext cx="1157300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mt-MT" sz="2800" i="1" dirty="0">
                <a:solidFill>
                  <a:schemeClr val="tx1"/>
                </a:solidFill>
                <a:latin typeface="JetBrains Mono"/>
              </a:rPr>
              <a:t>pip install </a:t>
            </a:r>
            <a:r>
              <a:rPr lang="en-GB" altLang="mt-MT" sz="2800" i="1" dirty="0" err="1">
                <a:solidFill>
                  <a:schemeClr val="tx1"/>
                </a:solidFill>
                <a:latin typeface="JetBrains Mono"/>
              </a:rPr>
              <a:t>vaderSentiment</a:t>
            </a:r>
            <a:endParaRPr kumimoji="0" lang="mt-MT" altLang="mt-MT" sz="360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B2795D-8285-4C1E-7D89-EFC40B6A5966}"/>
              </a:ext>
            </a:extLst>
          </p:cNvPr>
          <p:cNvSpPr txBox="1"/>
          <p:nvPr/>
        </p:nvSpPr>
        <p:spPr>
          <a:xfrm>
            <a:off x="212971" y="5728380"/>
            <a:ext cx="1157300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Examine the results of different texts, different number of exclamation marks, slang words, etc…</a:t>
            </a:r>
          </a:p>
        </p:txBody>
      </p:sp>
    </p:spTree>
    <p:extLst>
      <p:ext uri="{BB962C8B-B14F-4D97-AF65-F5344CB8AC3E}">
        <p14:creationId xmlns:p14="http://schemas.microsoft.com/office/powerpoint/2010/main" val="919302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3942384" y="2233635"/>
            <a:ext cx="45837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2"/>
                </a:solidFill>
              </a:rPr>
              <a:t>QUESTIONS</a:t>
            </a:r>
          </a:p>
          <a:p>
            <a:pPr algn="ctr"/>
            <a:r>
              <a:rPr lang="en-GB" sz="7200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942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46EEC-A940-F3E9-42D4-E26F2BCD1781}"/>
              </a:ext>
            </a:extLst>
          </p:cNvPr>
          <p:cNvSpPr txBox="1"/>
          <p:nvPr/>
        </p:nvSpPr>
        <p:spPr>
          <a:xfrm>
            <a:off x="425407" y="375491"/>
            <a:ext cx="115730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Quick recap…</a:t>
            </a:r>
            <a:r>
              <a:rPr lang="en-GB" sz="5400" dirty="0">
                <a:solidFill>
                  <a:schemeClr val="accent2"/>
                </a:solidFill>
              </a:rPr>
              <a:t>Sentiment Analysis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r>
              <a:rPr lang="en-GB" sz="32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Sentiment analysis is the process of </a:t>
            </a:r>
            <a:r>
              <a:rPr lang="en-GB" sz="3200" b="0" i="0" dirty="0">
                <a:solidFill>
                  <a:schemeClr val="accent2"/>
                </a:solidFill>
                <a:effectLst/>
                <a:latin typeface="Open Sans" panose="020B0606030504020204" pitchFamily="34" charset="0"/>
              </a:rPr>
              <a:t>detecting positive or negative sentiment in text</a:t>
            </a:r>
            <a:r>
              <a:rPr lang="en-GB" sz="32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. </a:t>
            </a:r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It focuses on the polarity of a text (positive, negative, neutral) but it also goes beyond polarity to detect specific feelings and emotions (angry, happy, sad, etc), urgency (urgent, not urgent) and even </a:t>
            </a:r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intentions</a:t>
            </a:r>
            <a:r>
              <a:rPr lang="en-GB" sz="3200" dirty="0">
                <a:solidFill>
                  <a:schemeClr val="bg1"/>
                </a:solidFill>
                <a:latin typeface="Open Sans" panose="020B0606030504020204" pitchFamily="34" charset="0"/>
              </a:rPr>
              <a:t> (interested v. not interested).</a:t>
            </a:r>
          </a:p>
        </p:txBody>
      </p:sp>
    </p:spTree>
    <p:extLst>
      <p:ext uri="{BB962C8B-B14F-4D97-AF65-F5344CB8AC3E}">
        <p14:creationId xmlns:p14="http://schemas.microsoft.com/office/powerpoint/2010/main" val="263490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B46EEC-A940-F3E9-42D4-E26F2BCD1781}"/>
              </a:ext>
            </a:extLst>
          </p:cNvPr>
          <p:cNvSpPr txBox="1"/>
          <p:nvPr/>
        </p:nvSpPr>
        <p:spPr>
          <a:xfrm>
            <a:off x="425407" y="381759"/>
            <a:ext cx="11555646" cy="3594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Quick recap…</a:t>
            </a:r>
            <a:r>
              <a:rPr lang="en-GB" sz="5400" dirty="0">
                <a:solidFill>
                  <a:schemeClr val="accent2"/>
                </a:solidFill>
              </a:rPr>
              <a:t>Sentiment Analysis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endParaRPr lang="en-GB" sz="3200" dirty="0">
              <a:solidFill>
                <a:schemeClr val="bg1"/>
              </a:solidFill>
              <a:latin typeface="Open Sans" panose="020B0606030504020204" pitchFamily="34" charset="0"/>
            </a:endParaRPr>
          </a:p>
          <a:p>
            <a:r>
              <a:rPr lang="en-GB" sz="32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It’s often used by businesses to detect sentiment in social data, gauge brand reputation, and understand customers.</a:t>
            </a:r>
          </a:p>
          <a:p>
            <a:endParaRPr lang="en-GB" sz="3200" dirty="0">
              <a:solidFill>
                <a:schemeClr val="bg1"/>
              </a:solidFill>
              <a:latin typeface="Open Sans" panose="020B0606030504020204" pitchFamily="34" charset="0"/>
            </a:endParaRPr>
          </a:p>
          <a:p>
            <a:endParaRPr lang="en-GB" sz="3200" b="0" i="0" dirty="0">
              <a:solidFill>
                <a:schemeClr val="bg1"/>
              </a:solidFill>
              <a:effectLst/>
              <a:latin typeface="Open Sans" panose="020B0606030504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4E36160-D901-E1B5-3FEB-41D946407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159" y="3228058"/>
            <a:ext cx="4063681" cy="304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52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Quick recap… </a:t>
            </a:r>
            <a:r>
              <a:rPr lang="en-GB" sz="5400" dirty="0">
                <a:solidFill>
                  <a:schemeClr val="accent2"/>
                </a:solidFill>
              </a:rPr>
              <a:t>Sentiment Analysis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r>
              <a:rPr lang="en-GB" sz="4800" dirty="0">
                <a:hlinkClick r:id="rId2" tooltip="https://text2data.com/demo"/>
              </a:rPr>
              <a:t>https://text2data.com/Demo</a:t>
            </a:r>
            <a:endParaRPr lang="en-GB" sz="4800" dirty="0"/>
          </a:p>
          <a:p>
            <a:endParaRPr lang="en-GB" sz="4800" dirty="0">
              <a:solidFill>
                <a:schemeClr val="bg1"/>
              </a:solidFill>
            </a:endParaRPr>
          </a:p>
          <a:p>
            <a:r>
              <a:rPr lang="en-GB" sz="2400" dirty="0">
                <a:solidFill>
                  <a:schemeClr val="bg1"/>
                </a:solidFill>
              </a:rPr>
              <a:t>Try some statements such 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1"/>
                </a:solidFill>
              </a:rPr>
              <a:t>I love eating pizza!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1"/>
                </a:solidFill>
              </a:rPr>
              <a:t>I can’t wait for my next holiday!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1"/>
                </a:solidFill>
              </a:rPr>
              <a:t>I don’t enjoy horror movies, they’re too scary!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solidFill>
                  <a:schemeClr val="bg1"/>
                </a:solidFill>
              </a:rPr>
              <a:t>I couldn't believe what I was seeing and I cried tears of joy</a:t>
            </a:r>
          </a:p>
        </p:txBody>
      </p:sp>
    </p:spTree>
    <p:extLst>
      <p:ext uri="{BB962C8B-B14F-4D97-AF65-F5344CB8AC3E}">
        <p14:creationId xmlns:p14="http://schemas.microsoft.com/office/powerpoint/2010/main" val="2649660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What is Vader?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r>
              <a:rPr lang="en-GB" sz="2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VADER (Valence Aware Dictionary for Sentiment Reasoning) is </a:t>
            </a:r>
            <a:r>
              <a:rPr lang="en-GB" sz="2800" b="1" i="0" dirty="0"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an NLTK module that provides sentiment scores </a:t>
            </a:r>
            <a:r>
              <a:rPr lang="en-GB" sz="2800" b="1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based on the words used</a:t>
            </a:r>
            <a:r>
              <a:rPr lang="en-GB" sz="2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2052" name="Picture 4" descr="Sentiment Analysis (VADER Sentiment vs TextBlob) : Part 1 | by Jeffrey  Triandi Sabarman | Medium">
            <a:extLst>
              <a:ext uri="{FF2B5EF4-FFF2-40B4-BE49-F238E27FC236}">
                <a16:creationId xmlns:a16="http://schemas.microsoft.com/office/drawing/2014/main" id="{87D88C00-BCA1-EFAE-538D-BCF864F67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770" y="3092996"/>
            <a:ext cx="3843174" cy="256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57A6F3-021F-9681-0225-85FFDFF6F3D5}"/>
              </a:ext>
            </a:extLst>
          </p:cNvPr>
          <p:cNvSpPr txBox="1"/>
          <p:nvPr/>
        </p:nvSpPr>
        <p:spPr>
          <a:xfrm>
            <a:off x="425406" y="2940596"/>
            <a:ext cx="682883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It relies on a dictionary which maps lexical features to emotion intensities called scores. The sentiment score of a text is then obtained by summing up the intensity of each word in the text. The result is a number.</a:t>
            </a:r>
          </a:p>
          <a:p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–</a:t>
            </a:r>
            <a:r>
              <a:rPr lang="en-GB" sz="2800" dirty="0" err="1">
                <a:solidFill>
                  <a:schemeClr val="accent2"/>
                </a:solidFill>
                <a:latin typeface="arial" panose="020B0604020202020204" pitchFamily="34" charset="0"/>
              </a:rPr>
              <a:t>ve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number means 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negative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 sentiment</a:t>
            </a:r>
          </a:p>
          <a:p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+</a:t>
            </a:r>
            <a:r>
              <a:rPr lang="en-GB" sz="2800" dirty="0" err="1">
                <a:solidFill>
                  <a:schemeClr val="accent2"/>
                </a:solidFill>
                <a:latin typeface="arial" panose="020B0604020202020204" pitchFamily="34" charset="0"/>
              </a:rPr>
              <a:t>ve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number means 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positive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 sentiment</a:t>
            </a:r>
          </a:p>
        </p:txBody>
      </p:sp>
    </p:spTree>
    <p:extLst>
      <p:ext uri="{BB962C8B-B14F-4D97-AF65-F5344CB8AC3E}">
        <p14:creationId xmlns:p14="http://schemas.microsoft.com/office/powerpoint/2010/main" val="269567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Vader’s nice features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r>
              <a:rPr lang="en-GB" sz="28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Let’s go over a couple of Vader’s nice features</a:t>
            </a:r>
          </a:p>
          <a:p>
            <a:endParaRPr lang="en-GB" sz="28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Intensity of sentiment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Social media slang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Punctuation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Capitalisation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Degree modifiers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Shift in polarity due to “but”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173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Intensity of sentiment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425406" y="1406436"/>
            <a:ext cx="1157300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A shortcoming of other sentiment analysers that existed before Vader was that the result was only whether the sentiment is a positive, neutral or negative one. For example: “</a:t>
            </a:r>
            <a:r>
              <a:rPr lang="en-GB" sz="2800" i="1" dirty="0">
                <a:solidFill>
                  <a:schemeClr val="bg1"/>
                </a:solidFill>
                <a:latin typeface="arial" panose="020B0604020202020204" pitchFamily="34" charset="0"/>
              </a:rPr>
              <a:t>the food was good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”, “</a:t>
            </a:r>
            <a:r>
              <a:rPr lang="en-GB" sz="2800" i="1" dirty="0">
                <a:solidFill>
                  <a:schemeClr val="bg1"/>
                </a:solidFill>
                <a:latin typeface="arial" panose="020B0604020202020204" pitchFamily="34" charset="0"/>
              </a:rPr>
              <a:t>the food was excellent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” were both considered to have the same positive sentiment.</a:t>
            </a:r>
          </a:p>
        </p:txBody>
      </p:sp>
      <p:pic>
        <p:nvPicPr>
          <p:cNvPr id="4" name="Picture 4" descr="Sentiment Analysis (VADER Sentiment vs TextBlob) : Part 1 | by Jeffrey  Triandi Sabarman | Medium">
            <a:extLst>
              <a:ext uri="{FF2B5EF4-FFF2-40B4-BE49-F238E27FC236}">
                <a16:creationId xmlns:a16="http://schemas.microsoft.com/office/drawing/2014/main" id="{83961B80-5EDC-BC56-B60D-4DEA85B44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010" y="3733070"/>
            <a:ext cx="3843174" cy="256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5964B5-478D-79A6-7591-235CD29E37F8}"/>
              </a:ext>
            </a:extLst>
          </p:cNvPr>
          <p:cNvSpPr txBox="1"/>
          <p:nvPr/>
        </p:nvSpPr>
        <p:spPr>
          <a:xfrm>
            <a:off x="425406" y="3681849"/>
            <a:ext cx="691011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Vader improves on this by giving the result as a </a:t>
            </a:r>
            <a:r>
              <a:rPr lang="en-GB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score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. Thus it also gives us information about the </a:t>
            </a:r>
            <a:r>
              <a:rPr lang="en-GB" sz="2800" b="1" dirty="0">
                <a:solidFill>
                  <a:schemeClr val="accent2"/>
                </a:solidFill>
                <a:latin typeface="arial" panose="020B0604020202020204" pitchFamily="34" charset="0"/>
              </a:rPr>
              <a:t>intensity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 of the sentiment.</a:t>
            </a:r>
          </a:p>
        </p:txBody>
      </p:sp>
    </p:spTree>
    <p:extLst>
      <p:ext uri="{BB962C8B-B14F-4D97-AF65-F5344CB8AC3E}">
        <p14:creationId xmlns:p14="http://schemas.microsoft.com/office/powerpoint/2010/main" val="156555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Social media slang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4098" name="Picture 2" descr="PDF] Phonetic-Based Microtext Normalization for Twitter Sentiment Analysis  | Semantic Scholar">
            <a:extLst>
              <a:ext uri="{FF2B5EF4-FFF2-40B4-BE49-F238E27FC236}">
                <a16:creationId xmlns:a16="http://schemas.microsoft.com/office/drawing/2014/main" id="{A7925F0D-5054-7E93-14D6-07380C778F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00"/>
          <a:stretch/>
        </p:blipFill>
        <p:spPr bwMode="auto">
          <a:xfrm>
            <a:off x="1765457" y="4066570"/>
            <a:ext cx="8661086" cy="155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425406" y="1406436"/>
            <a:ext cx="115730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Another interesting feature of Vader is that a pre-processing stage has been added to 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</a:rPr>
              <a:t>incorporate popular slangs on social media </a:t>
            </a:r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(such as lol, omg)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6B2EA6-9A05-E33C-42EC-4D1A851F6F70}"/>
              </a:ext>
            </a:extLst>
          </p:cNvPr>
          <p:cNvSpPr txBox="1"/>
          <p:nvPr/>
        </p:nvSpPr>
        <p:spPr>
          <a:xfrm>
            <a:off x="2661920" y="350520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Original tweet</a:t>
            </a:r>
            <a:endParaRPr lang="mt-MT" sz="24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CB417D-0930-B109-D52F-329C1A2ADAEE}"/>
              </a:ext>
            </a:extLst>
          </p:cNvPr>
          <p:cNvSpPr txBox="1"/>
          <p:nvPr/>
        </p:nvSpPr>
        <p:spPr>
          <a:xfrm>
            <a:off x="7010400" y="3505199"/>
            <a:ext cx="2519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Normalised tweet</a:t>
            </a:r>
            <a:endParaRPr lang="mt-M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140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D9E91E-E1A9-7B5C-743C-B610F4EE4581}"/>
              </a:ext>
            </a:extLst>
          </p:cNvPr>
          <p:cNvSpPr txBox="1"/>
          <p:nvPr/>
        </p:nvSpPr>
        <p:spPr>
          <a:xfrm>
            <a:off x="425407" y="375491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Punctuation and Capitalisation</a:t>
            </a:r>
            <a:endParaRPr lang="en-GB" sz="1400" dirty="0">
              <a:solidFill>
                <a:schemeClr val="accent2"/>
              </a:solidFill>
            </a:endParaRP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A0D12-9B34-2531-7783-6E5A76142AC1}"/>
              </a:ext>
            </a:extLst>
          </p:cNvPr>
          <p:cNvSpPr txBox="1"/>
          <p:nvPr/>
        </p:nvSpPr>
        <p:spPr>
          <a:xfrm>
            <a:off x="425407" y="1447076"/>
            <a:ext cx="1157300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These can both have an effect on the sentiment.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Consider: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“I like it.”                         vs “I like it!!!”</a:t>
            </a:r>
          </a:p>
          <a:p>
            <a:r>
              <a:rPr lang="en-GB" sz="2800" dirty="0">
                <a:solidFill>
                  <a:schemeClr val="bg1"/>
                </a:solidFill>
                <a:latin typeface="arial" panose="020B0604020202020204" pitchFamily="34" charset="0"/>
              </a:rPr>
              <a:t>“amazing performance” vs “AMAZING performance”</a:t>
            </a:r>
          </a:p>
          <a:p>
            <a:endParaRPr lang="en-GB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GB" sz="2800" b="0" i="0" dirty="0">
                <a:solidFill>
                  <a:schemeClr val="bg1"/>
                </a:solidFill>
                <a:effectLst/>
                <a:latin typeface="source-serif-pro"/>
              </a:rPr>
              <a:t>The versions on the right hand side have more intense emotion than the others, and therefore must have a higher VADER sentiment score.</a:t>
            </a:r>
          </a:p>
          <a:p>
            <a:r>
              <a:rPr lang="en-GB" sz="2800" dirty="0">
                <a:solidFill>
                  <a:schemeClr val="bg1"/>
                </a:solidFill>
                <a:latin typeface="source-serif-pro"/>
              </a:rPr>
              <a:t>VADER takes this into account by amplifying the sentiment score of the sentence proportional to the number of </a:t>
            </a:r>
            <a:r>
              <a:rPr lang="en-GB" sz="2800" dirty="0">
                <a:solidFill>
                  <a:schemeClr val="accent2"/>
                </a:solidFill>
                <a:latin typeface="source-serif-pro"/>
              </a:rPr>
              <a:t>exclamation marks</a:t>
            </a:r>
            <a:r>
              <a:rPr lang="en-GB" sz="2800" dirty="0">
                <a:solidFill>
                  <a:schemeClr val="bg1"/>
                </a:solidFill>
                <a:latin typeface="source-serif-pro"/>
              </a:rPr>
              <a:t>, and also takes into consideration that </a:t>
            </a:r>
            <a:r>
              <a:rPr lang="en-GB" sz="2800" dirty="0">
                <a:solidFill>
                  <a:schemeClr val="accent2"/>
                </a:solidFill>
                <a:latin typeface="source-serif-pro"/>
              </a:rPr>
              <a:t>upper case letters </a:t>
            </a:r>
            <a:r>
              <a:rPr lang="en-GB" sz="2800" dirty="0">
                <a:solidFill>
                  <a:schemeClr val="bg1"/>
                </a:solidFill>
                <a:latin typeface="source-serif-pro"/>
              </a:rPr>
              <a:t>amplify the sentiment (whether negative or positive).</a:t>
            </a:r>
          </a:p>
        </p:txBody>
      </p:sp>
    </p:spTree>
    <p:extLst>
      <p:ext uri="{BB962C8B-B14F-4D97-AF65-F5344CB8AC3E}">
        <p14:creationId xmlns:p14="http://schemas.microsoft.com/office/powerpoint/2010/main" val="865294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716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</vt:lpstr>
      <vt:lpstr>Calibri</vt:lpstr>
      <vt:lpstr>Calibri Light</vt:lpstr>
      <vt:lpstr>JetBrains Mono</vt:lpstr>
      <vt:lpstr>Open Sans</vt:lpstr>
      <vt:lpstr>source-serif-pro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Vassallo</dc:creator>
  <cp:lastModifiedBy>Kassandra Calleja</cp:lastModifiedBy>
  <cp:revision>19</cp:revision>
  <dcterms:created xsi:type="dcterms:W3CDTF">2023-02-01T10:05:58Z</dcterms:created>
  <dcterms:modified xsi:type="dcterms:W3CDTF">2025-01-27T12:52:51Z</dcterms:modified>
</cp:coreProperties>
</file>