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1" r:id="rId6"/>
    <p:sldId id="262" r:id="rId7"/>
    <p:sldId id="260" r:id="rId8"/>
    <p:sldId id="264" r:id="rId9"/>
    <p:sldId id="265" r:id="rId10"/>
    <p:sldId id="266" r:id="rId11"/>
    <p:sldId id="267" r:id="rId12"/>
    <p:sldId id="268" r:id="rId13"/>
    <p:sldId id="269" r:id="rId14"/>
    <p:sldId id="270" r:id="rId15"/>
    <p:sldId id="272" r:id="rId16"/>
    <p:sldId id="271" r:id="rId17"/>
  </p:sldIdLst>
  <p:sldSz cx="12192000" cy="6858000"/>
  <p:notesSz cx="6858000" cy="9144000"/>
  <p:defaultText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710"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9DC2F-284A-B6C4-D53B-82BA6BDA5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mt-MT"/>
          </a:p>
        </p:txBody>
      </p:sp>
      <p:sp>
        <p:nvSpPr>
          <p:cNvPr id="3" name="Subtitle 2">
            <a:extLst>
              <a:ext uri="{FF2B5EF4-FFF2-40B4-BE49-F238E27FC236}">
                <a16:creationId xmlns:a16="http://schemas.microsoft.com/office/drawing/2014/main" id="{F551D05B-EBF1-47DB-A46D-23AEC1A6F9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mt-MT"/>
          </a:p>
        </p:txBody>
      </p:sp>
      <p:sp>
        <p:nvSpPr>
          <p:cNvPr id="4" name="Date Placeholder 3">
            <a:extLst>
              <a:ext uri="{FF2B5EF4-FFF2-40B4-BE49-F238E27FC236}">
                <a16:creationId xmlns:a16="http://schemas.microsoft.com/office/drawing/2014/main" id="{D00ACD5A-130A-60D7-1E2C-30CCA7C7F2C9}"/>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F8313600-BE10-B067-46B5-3F41AE24F60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CE6751B2-824C-3D20-64AA-42ACA471B8DE}"/>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13758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CD62F-06BA-A9ED-4D7F-8778083E309D}"/>
              </a:ext>
            </a:extLst>
          </p:cNvPr>
          <p:cNvSpPr>
            <a:spLocks noGrp="1"/>
          </p:cNvSpPr>
          <p:nvPr>
            <p:ph type="title"/>
          </p:nvPr>
        </p:nvSpPr>
        <p:spPr/>
        <p:txBody>
          <a:bodyPr/>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EFB56B60-5937-757F-680A-89A0007DA2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0C5B8A06-F965-9FCE-E25D-9931FD82E8F7}"/>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3EBC2BCB-1A69-110E-B257-56C0114AAE1C}"/>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E3403645-A0CA-829D-07F3-FD2FC61B51B2}"/>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732642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D90B7B-AD95-6744-95E8-F13300F1A00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mt-MT"/>
          </a:p>
        </p:txBody>
      </p:sp>
      <p:sp>
        <p:nvSpPr>
          <p:cNvPr id="3" name="Vertical Text Placeholder 2">
            <a:extLst>
              <a:ext uri="{FF2B5EF4-FFF2-40B4-BE49-F238E27FC236}">
                <a16:creationId xmlns:a16="http://schemas.microsoft.com/office/drawing/2014/main" id="{D2E89A87-BE2E-2DC5-BE24-8684BF430C3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C39F3C09-9C1C-3036-AB36-768D38E81FFB}"/>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27831C58-66A5-33D5-ED40-01F1F706F76D}"/>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5D2ED2F7-450D-73A8-1EAF-0FB6F874F049}"/>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815649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92AC4-4CE7-4BC4-3B85-7E9D28D7B85C}"/>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EFC43FEA-F85C-F0CB-F982-F37E84BACA1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14B11A33-D635-EA8A-C5C6-1FCFB8C6BB57}"/>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1DD2F1BA-AFA0-C024-2210-AA1D2639ED87}"/>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409A21D4-F3EE-7823-CC24-BCE9E522A563}"/>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48370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29E8B-BA2C-33A5-DE3C-B58B529B94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mt-MT"/>
          </a:p>
        </p:txBody>
      </p:sp>
      <p:sp>
        <p:nvSpPr>
          <p:cNvPr id="3" name="Text Placeholder 2">
            <a:extLst>
              <a:ext uri="{FF2B5EF4-FFF2-40B4-BE49-F238E27FC236}">
                <a16:creationId xmlns:a16="http://schemas.microsoft.com/office/drawing/2014/main" id="{804F9D36-5AAB-8F7E-6B58-C65C2687DC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D76C2BA-2FF7-3A19-2125-FB489E30EC47}"/>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807A58D3-FAE3-1F4C-6B59-F05E53FEE654}"/>
              </a:ext>
            </a:extLst>
          </p:cNvPr>
          <p:cNvSpPr>
            <a:spLocks noGrp="1"/>
          </p:cNvSpPr>
          <p:nvPr>
            <p:ph type="ftr" sz="quarter" idx="11"/>
          </p:nvPr>
        </p:nvSpPr>
        <p:spPr/>
        <p:txBody>
          <a:bodyPr/>
          <a:lstStyle/>
          <a:p>
            <a:endParaRPr lang="mt-MT"/>
          </a:p>
        </p:txBody>
      </p:sp>
      <p:sp>
        <p:nvSpPr>
          <p:cNvPr id="6" name="Slide Number Placeholder 5">
            <a:extLst>
              <a:ext uri="{FF2B5EF4-FFF2-40B4-BE49-F238E27FC236}">
                <a16:creationId xmlns:a16="http://schemas.microsoft.com/office/drawing/2014/main" id="{17AA0594-6DA5-43A4-6A45-958B69634D20}"/>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575071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44C71-EB8C-A2DC-2C75-4B4970482079}"/>
              </a:ext>
            </a:extLst>
          </p:cNvPr>
          <p:cNvSpPr>
            <a:spLocks noGrp="1"/>
          </p:cNvSpPr>
          <p:nvPr>
            <p:ph type="title"/>
          </p:nvPr>
        </p:nvSpPr>
        <p:spPr/>
        <p:txBody>
          <a:bodyPr/>
          <a:lstStyle/>
          <a:p>
            <a:r>
              <a:rPr lang="en-US"/>
              <a:t>Click to edit Master title style</a:t>
            </a:r>
            <a:endParaRPr lang="mt-MT"/>
          </a:p>
        </p:txBody>
      </p:sp>
      <p:sp>
        <p:nvSpPr>
          <p:cNvPr id="3" name="Content Placeholder 2">
            <a:extLst>
              <a:ext uri="{FF2B5EF4-FFF2-40B4-BE49-F238E27FC236}">
                <a16:creationId xmlns:a16="http://schemas.microsoft.com/office/drawing/2014/main" id="{F0E77E2A-DF8C-E453-0545-209E5435AD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Content Placeholder 3">
            <a:extLst>
              <a:ext uri="{FF2B5EF4-FFF2-40B4-BE49-F238E27FC236}">
                <a16:creationId xmlns:a16="http://schemas.microsoft.com/office/drawing/2014/main" id="{D64D0769-EEF5-2736-E49E-EAB943A337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Date Placeholder 4">
            <a:extLst>
              <a:ext uri="{FF2B5EF4-FFF2-40B4-BE49-F238E27FC236}">
                <a16:creationId xmlns:a16="http://schemas.microsoft.com/office/drawing/2014/main" id="{986ED2DB-4081-29CF-D791-586081D71213}"/>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6" name="Footer Placeholder 5">
            <a:extLst>
              <a:ext uri="{FF2B5EF4-FFF2-40B4-BE49-F238E27FC236}">
                <a16:creationId xmlns:a16="http://schemas.microsoft.com/office/drawing/2014/main" id="{4060C9C7-2F0E-C22D-A72C-D8FF909E784E}"/>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648A0FD0-C91D-827C-D18E-05C11BF34C2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1502766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4A20E3-2E30-1820-69E6-85612703EF83}"/>
              </a:ext>
            </a:extLst>
          </p:cNvPr>
          <p:cNvSpPr>
            <a:spLocks noGrp="1"/>
          </p:cNvSpPr>
          <p:nvPr>
            <p:ph type="title"/>
          </p:nvPr>
        </p:nvSpPr>
        <p:spPr>
          <a:xfrm>
            <a:off x="839788" y="365125"/>
            <a:ext cx="10515600" cy="1325563"/>
          </a:xfrm>
        </p:spPr>
        <p:txBody>
          <a:bodyPr/>
          <a:lstStyle/>
          <a:p>
            <a:r>
              <a:rPr lang="en-US"/>
              <a:t>Click to edit Master title style</a:t>
            </a:r>
            <a:endParaRPr lang="mt-MT"/>
          </a:p>
        </p:txBody>
      </p:sp>
      <p:sp>
        <p:nvSpPr>
          <p:cNvPr id="3" name="Text Placeholder 2">
            <a:extLst>
              <a:ext uri="{FF2B5EF4-FFF2-40B4-BE49-F238E27FC236}">
                <a16:creationId xmlns:a16="http://schemas.microsoft.com/office/drawing/2014/main" id="{64D36917-2D0E-D1FD-AF5B-CE174F48A0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B57C10-03D4-7F97-5D04-BB43222C43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5" name="Text Placeholder 4">
            <a:extLst>
              <a:ext uri="{FF2B5EF4-FFF2-40B4-BE49-F238E27FC236}">
                <a16:creationId xmlns:a16="http://schemas.microsoft.com/office/drawing/2014/main" id="{D7F9F7CD-BA12-C67F-80D9-433311166C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DE8BD8-B04C-9F4F-76F8-681C9000D8A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7" name="Date Placeholder 6">
            <a:extLst>
              <a:ext uri="{FF2B5EF4-FFF2-40B4-BE49-F238E27FC236}">
                <a16:creationId xmlns:a16="http://schemas.microsoft.com/office/drawing/2014/main" id="{E43DF693-FC93-1296-0707-FA8D46BA1584}"/>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8" name="Footer Placeholder 7">
            <a:extLst>
              <a:ext uri="{FF2B5EF4-FFF2-40B4-BE49-F238E27FC236}">
                <a16:creationId xmlns:a16="http://schemas.microsoft.com/office/drawing/2014/main" id="{DA1E8D32-EF19-26F9-0845-DE007B17C80D}"/>
              </a:ext>
            </a:extLst>
          </p:cNvPr>
          <p:cNvSpPr>
            <a:spLocks noGrp="1"/>
          </p:cNvSpPr>
          <p:nvPr>
            <p:ph type="ftr" sz="quarter" idx="11"/>
          </p:nvPr>
        </p:nvSpPr>
        <p:spPr/>
        <p:txBody>
          <a:bodyPr/>
          <a:lstStyle/>
          <a:p>
            <a:endParaRPr lang="mt-MT"/>
          </a:p>
        </p:txBody>
      </p:sp>
      <p:sp>
        <p:nvSpPr>
          <p:cNvPr id="9" name="Slide Number Placeholder 8">
            <a:extLst>
              <a:ext uri="{FF2B5EF4-FFF2-40B4-BE49-F238E27FC236}">
                <a16:creationId xmlns:a16="http://schemas.microsoft.com/office/drawing/2014/main" id="{7E0BA945-35E8-16FA-970C-9B489ACAF2FA}"/>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13463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46423-D41D-6853-E74A-3690C9194D9B}"/>
              </a:ext>
            </a:extLst>
          </p:cNvPr>
          <p:cNvSpPr>
            <a:spLocks noGrp="1"/>
          </p:cNvSpPr>
          <p:nvPr>
            <p:ph type="title"/>
          </p:nvPr>
        </p:nvSpPr>
        <p:spPr/>
        <p:txBody>
          <a:bodyPr/>
          <a:lstStyle/>
          <a:p>
            <a:r>
              <a:rPr lang="en-US"/>
              <a:t>Click to edit Master title style</a:t>
            </a:r>
            <a:endParaRPr lang="mt-MT"/>
          </a:p>
        </p:txBody>
      </p:sp>
      <p:sp>
        <p:nvSpPr>
          <p:cNvPr id="3" name="Date Placeholder 2">
            <a:extLst>
              <a:ext uri="{FF2B5EF4-FFF2-40B4-BE49-F238E27FC236}">
                <a16:creationId xmlns:a16="http://schemas.microsoft.com/office/drawing/2014/main" id="{64C73599-D537-3780-DAEC-0C86B8B3B521}"/>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4" name="Footer Placeholder 3">
            <a:extLst>
              <a:ext uri="{FF2B5EF4-FFF2-40B4-BE49-F238E27FC236}">
                <a16:creationId xmlns:a16="http://schemas.microsoft.com/office/drawing/2014/main" id="{10C8231C-CD3F-0C41-2332-B02EC5731CBA}"/>
              </a:ext>
            </a:extLst>
          </p:cNvPr>
          <p:cNvSpPr>
            <a:spLocks noGrp="1"/>
          </p:cNvSpPr>
          <p:nvPr>
            <p:ph type="ftr" sz="quarter" idx="11"/>
          </p:nvPr>
        </p:nvSpPr>
        <p:spPr/>
        <p:txBody>
          <a:bodyPr/>
          <a:lstStyle/>
          <a:p>
            <a:endParaRPr lang="mt-MT"/>
          </a:p>
        </p:txBody>
      </p:sp>
      <p:sp>
        <p:nvSpPr>
          <p:cNvPr id="5" name="Slide Number Placeholder 4">
            <a:extLst>
              <a:ext uri="{FF2B5EF4-FFF2-40B4-BE49-F238E27FC236}">
                <a16:creationId xmlns:a16="http://schemas.microsoft.com/office/drawing/2014/main" id="{8FD9BAFC-3F47-CF4E-A9BE-01C5A680C207}"/>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989477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F9829F-A7CE-5E02-A71D-9136A0481C11}"/>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3" name="Footer Placeholder 2">
            <a:extLst>
              <a:ext uri="{FF2B5EF4-FFF2-40B4-BE49-F238E27FC236}">
                <a16:creationId xmlns:a16="http://schemas.microsoft.com/office/drawing/2014/main" id="{CBED977F-FE7E-CAC5-5647-3DACFD87BC46}"/>
              </a:ext>
            </a:extLst>
          </p:cNvPr>
          <p:cNvSpPr>
            <a:spLocks noGrp="1"/>
          </p:cNvSpPr>
          <p:nvPr>
            <p:ph type="ftr" sz="quarter" idx="11"/>
          </p:nvPr>
        </p:nvSpPr>
        <p:spPr/>
        <p:txBody>
          <a:bodyPr/>
          <a:lstStyle/>
          <a:p>
            <a:endParaRPr lang="mt-MT"/>
          </a:p>
        </p:txBody>
      </p:sp>
      <p:sp>
        <p:nvSpPr>
          <p:cNvPr id="4" name="Slide Number Placeholder 3">
            <a:extLst>
              <a:ext uri="{FF2B5EF4-FFF2-40B4-BE49-F238E27FC236}">
                <a16:creationId xmlns:a16="http://schemas.microsoft.com/office/drawing/2014/main" id="{37346282-EE25-942A-5430-2A1919DF3904}"/>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206148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0C3FA-DABC-616C-1058-785C98F607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Content Placeholder 2">
            <a:extLst>
              <a:ext uri="{FF2B5EF4-FFF2-40B4-BE49-F238E27FC236}">
                <a16:creationId xmlns:a16="http://schemas.microsoft.com/office/drawing/2014/main" id="{7A43E0E9-D573-B855-05A4-114AD02FB0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Text Placeholder 3">
            <a:extLst>
              <a:ext uri="{FF2B5EF4-FFF2-40B4-BE49-F238E27FC236}">
                <a16:creationId xmlns:a16="http://schemas.microsoft.com/office/drawing/2014/main" id="{0DC604C9-5C49-62A2-2ED4-FCFA9FABD2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8973D6-FBE0-BA62-AE36-CF6E8A67C3E9}"/>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6" name="Footer Placeholder 5">
            <a:extLst>
              <a:ext uri="{FF2B5EF4-FFF2-40B4-BE49-F238E27FC236}">
                <a16:creationId xmlns:a16="http://schemas.microsoft.com/office/drawing/2014/main" id="{3D821F19-2A83-D3D0-2D20-ADD8B3E85868}"/>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41FD872C-2C43-4429-1241-70198E7BA34F}"/>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421532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FF5D3-C32A-ABB5-A2B4-C960A5C36D5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mt-MT"/>
          </a:p>
        </p:txBody>
      </p:sp>
      <p:sp>
        <p:nvSpPr>
          <p:cNvPr id="3" name="Picture Placeholder 2">
            <a:extLst>
              <a:ext uri="{FF2B5EF4-FFF2-40B4-BE49-F238E27FC236}">
                <a16:creationId xmlns:a16="http://schemas.microsoft.com/office/drawing/2014/main" id="{D97A260A-CBE1-D11B-60A2-132BB29ABE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mt-MT"/>
          </a:p>
        </p:txBody>
      </p:sp>
      <p:sp>
        <p:nvSpPr>
          <p:cNvPr id="4" name="Text Placeholder 3">
            <a:extLst>
              <a:ext uri="{FF2B5EF4-FFF2-40B4-BE49-F238E27FC236}">
                <a16:creationId xmlns:a16="http://schemas.microsoft.com/office/drawing/2014/main" id="{D2739AB2-7FC5-597B-334A-3984AF1E2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AACB7B-ECDB-76D6-3006-1052B2535A55}"/>
              </a:ext>
            </a:extLst>
          </p:cNvPr>
          <p:cNvSpPr>
            <a:spLocks noGrp="1"/>
          </p:cNvSpPr>
          <p:nvPr>
            <p:ph type="dt" sz="half" idx="10"/>
          </p:nvPr>
        </p:nvSpPr>
        <p:spPr/>
        <p:txBody>
          <a:bodyPr/>
          <a:lstStyle/>
          <a:p>
            <a:fld id="{6E8BC5D7-169A-4816-8DE3-FD1312CF2EDB}" type="datetimeFigureOut">
              <a:rPr lang="mt-MT" smtClean="0"/>
              <a:t>17/01/2025</a:t>
            </a:fld>
            <a:endParaRPr lang="mt-MT"/>
          </a:p>
        </p:txBody>
      </p:sp>
      <p:sp>
        <p:nvSpPr>
          <p:cNvPr id="6" name="Footer Placeholder 5">
            <a:extLst>
              <a:ext uri="{FF2B5EF4-FFF2-40B4-BE49-F238E27FC236}">
                <a16:creationId xmlns:a16="http://schemas.microsoft.com/office/drawing/2014/main" id="{A7A82615-D936-EAC5-0081-6BDD39790FEB}"/>
              </a:ext>
            </a:extLst>
          </p:cNvPr>
          <p:cNvSpPr>
            <a:spLocks noGrp="1"/>
          </p:cNvSpPr>
          <p:nvPr>
            <p:ph type="ftr" sz="quarter" idx="11"/>
          </p:nvPr>
        </p:nvSpPr>
        <p:spPr/>
        <p:txBody>
          <a:bodyPr/>
          <a:lstStyle/>
          <a:p>
            <a:endParaRPr lang="mt-MT"/>
          </a:p>
        </p:txBody>
      </p:sp>
      <p:sp>
        <p:nvSpPr>
          <p:cNvPr id="7" name="Slide Number Placeholder 6">
            <a:extLst>
              <a:ext uri="{FF2B5EF4-FFF2-40B4-BE49-F238E27FC236}">
                <a16:creationId xmlns:a16="http://schemas.microsoft.com/office/drawing/2014/main" id="{270CF51F-80E2-9C5E-FFC5-4D61EC2B1A5D}"/>
              </a:ext>
            </a:extLst>
          </p:cNvPr>
          <p:cNvSpPr>
            <a:spLocks noGrp="1"/>
          </p:cNvSpPr>
          <p:nvPr>
            <p:ph type="sldNum" sz="quarter" idx="12"/>
          </p:nvPr>
        </p:nvSpPr>
        <p:spPr/>
        <p:txBody>
          <a:bodyPr/>
          <a:lstStyle/>
          <a:p>
            <a:fld id="{19C8F283-229B-4DB5-A576-A001C31FC0E1}" type="slidenum">
              <a:rPr lang="mt-MT" smtClean="0"/>
              <a:t>‹#›</a:t>
            </a:fld>
            <a:endParaRPr lang="mt-MT"/>
          </a:p>
        </p:txBody>
      </p:sp>
    </p:spTree>
    <p:extLst>
      <p:ext uri="{BB962C8B-B14F-4D97-AF65-F5344CB8AC3E}">
        <p14:creationId xmlns:p14="http://schemas.microsoft.com/office/powerpoint/2010/main" val="95551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6DF804-3B1C-147C-1B66-55F5E4712B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mt-MT"/>
          </a:p>
        </p:txBody>
      </p:sp>
      <p:sp>
        <p:nvSpPr>
          <p:cNvPr id="3" name="Text Placeholder 2">
            <a:extLst>
              <a:ext uri="{FF2B5EF4-FFF2-40B4-BE49-F238E27FC236}">
                <a16:creationId xmlns:a16="http://schemas.microsoft.com/office/drawing/2014/main" id="{17B8BAF1-16ED-F0CE-EDF4-FEC73E483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mt-MT"/>
          </a:p>
        </p:txBody>
      </p:sp>
      <p:sp>
        <p:nvSpPr>
          <p:cNvPr id="4" name="Date Placeholder 3">
            <a:extLst>
              <a:ext uri="{FF2B5EF4-FFF2-40B4-BE49-F238E27FC236}">
                <a16:creationId xmlns:a16="http://schemas.microsoft.com/office/drawing/2014/main" id="{39091236-A250-4A85-7B09-E91A74371F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8BC5D7-169A-4816-8DE3-FD1312CF2EDB}" type="datetimeFigureOut">
              <a:rPr lang="mt-MT" smtClean="0"/>
              <a:t>17/01/2025</a:t>
            </a:fld>
            <a:endParaRPr lang="mt-MT"/>
          </a:p>
        </p:txBody>
      </p:sp>
      <p:sp>
        <p:nvSpPr>
          <p:cNvPr id="5" name="Footer Placeholder 4">
            <a:extLst>
              <a:ext uri="{FF2B5EF4-FFF2-40B4-BE49-F238E27FC236}">
                <a16:creationId xmlns:a16="http://schemas.microsoft.com/office/drawing/2014/main" id="{12E02A4D-F593-6FDE-7511-2411C8472B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mt-MT"/>
          </a:p>
        </p:txBody>
      </p:sp>
      <p:sp>
        <p:nvSpPr>
          <p:cNvPr id="6" name="Slide Number Placeholder 5">
            <a:extLst>
              <a:ext uri="{FF2B5EF4-FFF2-40B4-BE49-F238E27FC236}">
                <a16:creationId xmlns:a16="http://schemas.microsoft.com/office/drawing/2014/main" id="{A2462AA1-0023-7640-C942-FE1454663EE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C8F283-229B-4DB5-A576-A001C31FC0E1}" type="slidenum">
              <a:rPr lang="mt-MT" smtClean="0"/>
              <a:t>‹#›</a:t>
            </a:fld>
            <a:endParaRPr lang="mt-MT"/>
          </a:p>
        </p:txBody>
      </p:sp>
    </p:spTree>
    <p:extLst>
      <p:ext uri="{BB962C8B-B14F-4D97-AF65-F5344CB8AC3E}">
        <p14:creationId xmlns:p14="http://schemas.microsoft.com/office/powerpoint/2010/main" val="2240753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mt-M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publicdomainpictures.net/view-image.php?image=8232&amp;picture=abstract-black-background"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monkeylearn.com/blog/intent-classificatio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text2data.com/Dem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translate.google.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quillbot.com/summariz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837473B0-CC2E-450A-ABE3-18F120FF3D39}">
                <a1611:picAttrSrcUrl xmlns:a1611="http://schemas.microsoft.com/office/drawing/2016/11/main" r:id="rId3"/>
              </a:ext>
            </a:extLst>
          </a:blip>
          <a:srcRect/>
          <a:stretch>
            <a:fillRect t="-19000" b="-19000"/>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985FEC2-C968-982E-6B0D-AC51C23BBF2F}"/>
              </a:ext>
            </a:extLst>
          </p:cNvPr>
          <p:cNvSpPr txBox="1"/>
          <p:nvPr/>
        </p:nvSpPr>
        <p:spPr>
          <a:xfrm>
            <a:off x="7401339" y="1997839"/>
            <a:ext cx="4181061" cy="2862322"/>
          </a:xfrm>
          <a:prstGeom prst="rect">
            <a:avLst/>
          </a:prstGeom>
          <a:noFill/>
        </p:spPr>
        <p:txBody>
          <a:bodyPr wrap="square" rtlCol="0">
            <a:spAutoFit/>
          </a:bodyPr>
          <a:lstStyle/>
          <a:p>
            <a:pPr algn="ctr"/>
            <a:r>
              <a:rPr lang="en-GB" sz="6000" dirty="0">
                <a:ln>
                  <a:solidFill>
                    <a:schemeClr val="bg1"/>
                  </a:solidFill>
                </a:ln>
                <a:solidFill>
                  <a:schemeClr val="bg1"/>
                </a:solidFill>
              </a:rPr>
              <a:t>Introduction to</a:t>
            </a:r>
          </a:p>
          <a:p>
            <a:pPr algn="ctr"/>
            <a:r>
              <a:rPr lang="en-GB" sz="6000" dirty="0">
                <a:ln>
                  <a:solidFill>
                    <a:schemeClr val="bg1"/>
                  </a:solidFill>
                </a:ln>
                <a:solidFill>
                  <a:schemeClr val="bg1"/>
                </a:solidFill>
              </a:rPr>
              <a:t>NLP</a:t>
            </a:r>
            <a:endParaRPr lang="mt-MT" sz="6000" dirty="0">
              <a:ln>
                <a:solidFill>
                  <a:schemeClr val="bg1"/>
                </a:solidFill>
              </a:ln>
              <a:solidFill>
                <a:schemeClr val="bg1"/>
              </a:solidFill>
            </a:endParaRPr>
          </a:p>
        </p:txBody>
      </p:sp>
    </p:spTree>
    <p:extLst>
      <p:ext uri="{BB962C8B-B14F-4D97-AF65-F5344CB8AC3E}">
        <p14:creationId xmlns:p14="http://schemas.microsoft.com/office/powerpoint/2010/main" val="6517239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425407" y="375491"/>
            <a:ext cx="11573004" cy="5570756"/>
          </a:xfrm>
          <a:prstGeom prst="rect">
            <a:avLst/>
          </a:prstGeom>
          <a:noFill/>
        </p:spPr>
        <p:txBody>
          <a:bodyPr wrap="square" rtlCol="0">
            <a:spAutoFit/>
          </a:bodyPr>
          <a:lstStyle/>
          <a:p>
            <a:r>
              <a:rPr lang="en-GB" sz="5400" dirty="0">
                <a:solidFill>
                  <a:schemeClr val="accent2"/>
                </a:solidFill>
              </a:rPr>
              <a:t>Sentiment Analysis</a:t>
            </a:r>
          </a:p>
          <a:p>
            <a:endParaRPr lang="en-GB" sz="1400" dirty="0">
              <a:solidFill>
                <a:schemeClr val="accent2"/>
              </a:solidFill>
            </a:endParaRPr>
          </a:p>
          <a:p>
            <a:r>
              <a:rPr lang="en-GB" sz="3200" b="0" i="0" dirty="0">
                <a:solidFill>
                  <a:schemeClr val="bg1"/>
                </a:solidFill>
                <a:effectLst/>
                <a:latin typeface="Open Sans" panose="020B0606030504020204" pitchFamily="34" charset="0"/>
              </a:rPr>
              <a:t>Sentiment analysis is the process of detecting positive or negative sentiment in text. </a:t>
            </a:r>
            <a:r>
              <a:rPr lang="en-GB" sz="3200" dirty="0">
                <a:solidFill>
                  <a:schemeClr val="bg1"/>
                </a:solidFill>
                <a:latin typeface="Open Sans" panose="020B0606030504020204" pitchFamily="34" charset="0"/>
              </a:rPr>
              <a:t>It focuses on the polarity of a text (positive, negative, neutral) but it also goes beyond polarity to detect specific feelings and emotions (angry, happy, sad, etc), urgency (urgent, not urgent) and even </a:t>
            </a:r>
            <a:r>
              <a:rPr lang="en-GB" sz="3200" dirty="0">
                <a:solidFill>
                  <a:schemeClr val="bg1"/>
                </a:solidFill>
                <a:latin typeface="Open Sans" panose="020B0606030504020204" pitchFamily="34" charset="0"/>
                <a:hlinkClick r:id="rId2">
                  <a:extLst>
                    <a:ext uri="{A12FA001-AC4F-418D-AE19-62706E023703}">
                      <ahyp:hlinkClr xmlns:ahyp="http://schemas.microsoft.com/office/drawing/2018/hyperlinkcolor" val="tx"/>
                    </a:ext>
                  </a:extLst>
                </a:hlinkClick>
              </a:rPr>
              <a:t>intentions</a:t>
            </a:r>
            <a:r>
              <a:rPr lang="en-GB" sz="3200" dirty="0">
                <a:solidFill>
                  <a:schemeClr val="bg1"/>
                </a:solidFill>
                <a:latin typeface="Open Sans" panose="020B0606030504020204" pitchFamily="34" charset="0"/>
              </a:rPr>
              <a:t> (interested v. not interested).</a:t>
            </a:r>
          </a:p>
          <a:p>
            <a:endParaRPr lang="en-GB" sz="3200" dirty="0">
              <a:solidFill>
                <a:schemeClr val="bg1"/>
              </a:solidFill>
              <a:latin typeface="Open Sans" panose="020B0606030504020204" pitchFamily="34" charset="0"/>
            </a:endParaRPr>
          </a:p>
          <a:p>
            <a:r>
              <a:rPr lang="en-GB" sz="3200" b="0" i="0" dirty="0">
                <a:solidFill>
                  <a:schemeClr val="bg1"/>
                </a:solidFill>
                <a:effectLst/>
                <a:latin typeface="Open Sans" panose="020B0606030504020204" pitchFamily="34" charset="0"/>
              </a:rPr>
              <a:t>It’s often used by businesses to detect sentiment in social data, gauge brand reputation, and understand customers.</a:t>
            </a:r>
          </a:p>
        </p:txBody>
      </p:sp>
    </p:spTree>
    <p:extLst>
      <p:ext uri="{BB962C8B-B14F-4D97-AF65-F5344CB8AC3E}">
        <p14:creationId xmlns:p14="http://schemas.microsoft.com/office/powerpoint/2010/main" val="1833521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425407" y="375491"/>
            <a:ext cx="11573004" cy="5755422"/>
          </a:xfrm>
          <a:prstGeom prst="rect">
            <a:avLst/>
          </a:prstGeom>
          <a:noFill/>
        </p:spPr>
        <p:txBody>
          <a:bodyPr wrap="square" rtlCol="0">
            <a:spAutoFit/>
          </a:bodyPr>
          <a:lstStyle/>
          <a:p>
            <a:r>
              <a:rPr lang="en-GB" sz="5400" dirty="0">
                <a:solidFill>
                  <a:schemeClr val="accent2"/>
                </a:solidFill>
              </a:rPr>
              <a:t>Sentiment Analysis</a:t>
            </a:r>
          </a:p>
          <a:p>
            <a:endParaRPr lang="en-GB" sz="1400" dirty="0">
              <a:solidFill>
                <a:schemeClr val="accent2"/>
              </a:solidFill>
            </a:endParaRPr>
          </a:p>
          <a:p>
            <a:r>
              <a:rPr lang="en-GB" sz="3200" dirty="0">
                <a:solidFill>
                  <a:schemeClr val="accent2"/>
                </a:solidFill>
              </a:rPr>
              <a:t>Workshop</a:t>
            </a:r>
            <a:r>
              <a:rPr lang="en-GB" sz="3200" dirty="0">
                <a:solidFill>
                  <a:schemeClr val="bg1"/>
                </a:solidFill>
              </a:rPr>
              <a:t>: try this out and comment on its performance! </a:t>
            </a:r>
            <a:br>
              <a:rPr lang="en-GB" sz="2800" dirty="0">
                <a:solidFill>
                  <a:schemeClr val="bg1"/>
                </a:solidFill>
              </a:rPr>
            </a:br>
            <a:r>
              <a:rPr lang="en-GB" sz="2800">
                <a:hlinkClick r:id="rId2" tooltip="https://text2data.com/demo"/>
              </a:rPr>
              <a:t>https://text2data.com/Demo</a:t>
            </a:r>
            <a:endParaRPr lang="en-GB" sz="2800" dirty="0">
              <a:solidFill>
                <a:schemeClr val="bg1"/>
              </a:solidFill>
            </a:endParaRPr>
          </a:p>
          <a:p>
            <a:endParaRPr lang="en-GB" sz="4800" dirty="0">
              <a:solidFill>
                <a:schemeClr val="bg1"/>
              </a:solidFill>
            </a:endParaRPr>
          </a:p>
          <a:p>
            <a:r>
              <a:rPr lang="en-GB" sz="2400" dirty="0">
                <a:solidFill>
                  <a:schemeClr val="bg1"/>
                </a:solidFill>
              </a:rPr>
              <a:t>Try some statements such as:</a:t>
            </a:r>
          </a:p>
          <a:p>
            <a:pPr marL="342900" indent="-342900">
              <a:buFont typeface="Arial" panose="020B0604020202020204" pitchFamily="34" charset="0"/>
              <a:buChar char="•"/>
            </a:pPr>
            <a:r>
              <a:rPr lang="en-GB" sz="2400" i="1" dirty="0">
                <a:solidFill>
                  <a:schemeClr val="bg1"/>
                </a:solidFill>
              </a:rPr>
              <a:t>I love eating pizza!</a:t>
            </a:r>
          </a:p>
          <a:p>
            <a:pPr marL="342900" indent="-342900">
              <a:buFont typeface="Arial" panose="020B0604020202020204" pitchFamily="34" charset="0"/>
              <a:buChar char="•"/>
            </a:pPr>
            <a:r>
              <a:rPr lang="en-GB" sz="2400" i="1" dirty="0">
                <a:solidFill>
                  <a:schemeClr val="bg1"/>
                </a:solidFill>
              </a:rPr>
              <a:t>I can’t wait for my next holiday!</a:t>
            </a:r>
          </a:p>
          <a:p>
            <a:pPr marL="342900" indent="-342900">
              <a:buFont typeface="Arial" panose="020B0604020202020204" pitchFamily="34" charset="0"/>
              <a:buChar char="•"/>
            </a:pPr>
            <a:r>
              <a:rPr lang="en-GB" sz="2400" i="1" dirty="0">
                <a:solidFill>
                  <a:schemeClr val="bg1"/>
                </a:solidFill>
              </a:rPr>
              <a:t>I don’t enjoy horror movies, they’re too scary!</a:t>
            </a:r>
          </a:p>
          <a:p>
            <a:pPr marL="342900" indent="-342900">
              <a:buFont typeface="Arial" panose="020B0604020202020204" pitchFamily="34" charset="0"/>
              <a:buChar char="•"/>
            </a:pPr>
            <a:r>
              <a:rPr lang="en-GB" sz="2400" i="1" dirty="0">
                <a:solidFill>
                  <a:schemeClr val="bg1"/>
                </a:solidFill>
              </a:rPr>
              <a:t>I couldn't believe what I was seeing and I cried tears of joy</a:t>
            </a:r>
          </a:p>
          <a:p>
            <a:endParaRPr lang="en-GB" sz="2400" i="1" dirty="0">
              <a:solidFill>
                <a:schemeClr val="bg1"/>
              </a:solidFill>
            </a:endParaRPr>
          </a:p>
          <a:p>
            <a:r>
              <a:rPr lang="en-GB" sz="2400" dirty="0">
                <a:solidFill>
                  <a:schemeClr val="bg1"/>
                </a:solidFill>
              </a:rPr>
              <a:t>And come up with your own! In which cases does sentiment analysis output sentiments incorrectly?</a:t>
            </a:r>
          </a:p>
        </p:txBody>
      </p:sp>
    </p:spTree>
    <p:extLst>
      <p:ext uri="{BB962C8B-B14F-4D97-AF65-F5344CB8AC3E}">
        <p14:creationId xmlns:p14="http://schemas.microsoft.com/office/powerpoint/2010/main" val="3119596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425407" y="375491"/>
            <a:ext cx="11573004" cy="5109091"/>
          </a:xfrm>
          <a:prstGeom prst="rect">
            <a:avLst/>
          </a:prstGeom>
          <a:noFill/>
        </p:spPr>
        <p:txBody>
          <a:bodyPr wrap="square" rtlCol="0">
            <a:spAutoFit/>
          </a:bodyPr>
          <a:lstStyle/>
          <a:p>
            <a:r>
              <a:rPr lang="en-GB" sz="5400" dirty="0">
                <a:solidFill>
                  <a:schemeClr val="accent2"/>
                </a:solidFill>
              </a:rPr>
              <a:t>Translation</a:t>
            </a:r>
          </a:p>
          <a:p>
            <a:endParaRPr lang="en-GB" sz="1400" dirty="0">
              <a:solidFill>
                <a:schemeClr val="accent2"/>
              </a:solidFill>
            </a:endParaRPr>
          </a:p>
          <a:p>
            <a:endParaRPr lang="en-GB" sz="1400" dirty="0">
              <a:solidFill>
                <a:schemeClr val="accent2"/>
              </a:solidFill>
            </a:endParaRPr>
          </a:p>
          <a:p>
            <a:r>
              <a:rPr lang="en-GB" sz="3200" dirty="0">
                <a:solidFill>
                  <a:schemeClr val="bg1"/>
                </a:solidFill>
              </a:rPr>
              <a:t>Translating from a natural language to another (for example from Maltese to English). In order for good translation to happen, context needs to be partially or fully understood (cannot translate word by word!)</a:t>
            </a:r>
          </a:p>
          <a:p>
            <a:endParaRPr lang="en-GB" sz="1400" dirty="0">
              <a:solidFill>
                <a:schemeClr val="accent2"/>
              </a:solidFill>
            </a:endParaRPr>
          </a:p>
          <a:p>
            <a:endParaRPr lang="en-GB" sz="1400" dirty="0">
              <a:solidFill>
                <a:schemeClr val="accent2"/>
              </a:solidFill>
            </a:endParaRPr>
          </a:p>
          <a:p>
            <a:r>
              <a:rPr lang="en-GB" sz="3200" dirty="0">
                <a:solidFill>
                  <a:schemeClr val="accent2"/>
                </a:solidFill>
              </a:rPr>
              <a:t>Workshop</a:t>
            </a:r>
            <a:r>
              <a:rPr lang="en-GB" sz="3200" dirty="0">
                <a:solidFill>
                  <a:schemeClr val="bg1"/>
                </a:solidFill>
              </a:rPr>
              <a:t>: try this out and comment on its performance! </a:t>
            </a:r>
            <a:r>
              <a:rPr lang="en-GB" sz="2800" dirty="0">
                <a:solidFill>
                  <a:schemeClr val="bg1"/>
                </a:solidFill>
                <a:hlinkClick r:id="rId2"/>
              </a:rPr>
              <a:t>https://translate.google.com/</a:t>
            </a:r>
            <a:endParaRPr lang="en-GB" sz="2800" dirty="0">
              <a:solidFill>
                <a:schemeClr val="bg1"/>
              </a:solidFill>
            </a:endParaRPr>
          </a:p>
          <a:p>
            <a:endParaRPr lang="en-GB" sz="2800" dirty="0">
              <a:solidFill>
                <a:schemeClr val="bg1"/>
              </a:solidFill>
            </a:endParaRPr>
          </a:p>
        </p:txBody>
      </p:sp>
    </p:spTree>
    <p:extLst>
      <p:ext uri="{BB962C8B-B14F-4D97-AF65-F5344CB8AC3E}">
        <p14:creationId xmlns:p14="http://schemas.microsoft.com/office/powerpoint/2010/main" val="14612900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425407" y="375491"/>
            <a:ext cx="11573004" cy="7632859"/>
          </a:xfrm>
          <a:prstGeom prst="rect">
            <a:avLst/>
          </a:prstGeom>
          <a:noFill/>
        </p:spPr>
        <p:txBody>
          <a:bodyPr wrap="square" rtlCol="0">
            <a:spAutoFit/>
          </a:bodyPr>
          <a:lstStyle/>
          <a:p>
            <a:r>
              <a:rPr lang="en-GB" sz="5400" dirty="0">
                <a:solidFill>
                  <a:schemeClr val="accent2"/>
                </a:solidFill>
              </a:rPr>
              <a:t>Document Processing</a:t>
            </a:r>
          </a:p>
          <a:p>
            <a:endParaRPr lang="en-GB" sz="1400" dirty="0">
              <a:solidFill>
                <a:schemeClr val="accent2"/>
              </a:solidFill>
            </a:endParaRPr>
          </a:p>
          <a:p>
            <a:endParaRPr lang="en-GB" sz="1400" dirty="0">
              <a:solidFill>
                <a:schemeClr val="accent2"/>
              </a:solidFill>
            </a:endParaRPr>
          </a:p>
          <a:p>
            <a:r>
              <a:rPr lang="en-GB" sz="3200" dirty="0">
                <a:solidFill>
                  <a:schemeClr val="bg1"/>
                </a:solidFill>
              </a:rPr>
              <a:t>Processing documents which would otherwise require a human to do so. Includes:</a:t>
            </a:r>
          </a:p>
          <a:p>
            <a:endParaRPr lang="en-GB" sz="3200" dirty="0">
              <a:solidFill>
                <a:schemeClr val="bg1"/>
              </a:solidFill>
            </a:endParaRPr>
          </a:p>
          <a:p>
            <a:pPr marL="457200" indent="-457200">
              <a:buFont typeface="Arial" panose="020B0604020202020204" pitchFamily="34" charset="0"/>
              <a:buChar char="•"/>
            </a:pPr>
            <a:r>
              <a:rPr lang="en-GB" sz="3200" dirty="0">
                <a:solidFill>
                  <a:schemeClr val="bg1"/>
                </a:solidFill>
              </a:rPr>
              <a:t>Text summarisation</a:t>
            </a:r>
          </a:p>
          <a:p>
            <a:pPr marL="457200" indent="-457200">
              <a:buFont typeface="Arial" panose="020B0604020202020204" pitchFamily="34" charset="0"/>
              <a:buChar char="•"/>
            </a:pPr>
            <a:r>
              <a:rPr lang="en-GB" sz="3200" dirty="0">
                <a:solidFill>
                  <a:schemeClr val="bg1"/>
                </a:solidFill>
              </a:rPr>
              <a:t>Automatic indexing</a:t>
            </a:r>
          </a:p>
          <a:p>
            <a:pPr marL="457200" indent="-457200">
              <a:buFont typeface="Arial" panose="020B0604020202020204" pitchFamily="34" charset="0"/>
              <a:buChar char="•"/>
            </a:pPr>
            <a:endParaRPr lang="en-GB" sz="3200" dirty="0">
              <a:solidFill>
                <a:schemeClr val="bg1"/>
              </a:solidFill>
            </a:endParaRPr>
          </a:p>
          <a:p>
            <a:r>
              <a:rPr lang="en-GB" sz="3200" dirty="0">
                <a:solidFill>
                  <a:schemeClr val="accent2"/>
                </a:solidFill>
              </a:rPr>
              <a:t>Workshop</a:t>
            </a:r>
            <a:r>
              <a:rPr lang="en-GB" sz="3200" dirty="0">
                <a:solidFill>
                  <a:schemeClr val="bg1"/>
                </a:solidFill>
              </a:rPr>
              <a:t>: try this out and comment on its performance! </a:t>
            </a:r>
            <a:r>
              <a:rPr lang="en-GB" sz="3200" dirty="0">
                <a:solidFill>
                  <a:schemeClr val="bg1"/>
                </a:solidFill>
                <a:hlinkClick r:id="rId2"/>
              </a:rPr>
              <a:t>https://quillbot.com/summarize</a:t>
            </a:r>
            <a:endParaRPr lang="en-GB" sz="3200" dirty="0">
              <a:solidFill>
                <a:schemeClr val="bg1"/>
              </a:solidFill>
            </a:endParaRPr>
          </a:p>
          <a:p>
            <a:endParaRPr lang="en-GB" sz="3200" dirty="0">
              <a:solidFill>
                <a:schemeClr val="bg1"/>
              </a:solidFill>
            </a:endParaRPr>
          </a:p>
          <a:p>
            <a:pPr algn="r"/>
            <a:r>
              <a:rPr lang="en-GB" sz="3200" dirty="0">
                <a:solidFill>
                  <a:schemeClr val="bg1"/>
                </a:solidFill>
              </a:rPr>
              <a:t>(text on next slide)</a:t>
            </a:r>
          </a:p>
          <a:p>
            <a:endParaRPr lang="en-GB" sz="3200" dirty="0">
              <a:solidFill>
                <a:schemeClr val="bg1"/>
              </a:solidFill>
            </a:endParaRPr>
          </a:p>
          <a:p>
            <a:pPr marL="457200" indent="-457200">
              <a:buFont typeface="Arial" panose="020B0604020202020204" pitchFamily="34" charset="0"/>
              <a:buChar char="•"/>
            </a:pPr>
            <a:endParaRPr lang="en-GB" sz="2800" dirty="0">
              <a:solidFill>
                <a:schemeClr val="bg1"/>
              </a:solidFill>
            </a:endParaRPr>
          </a:p>
          <a:p>
            <a:endParaRPr lang="en-GB" sz="2800" dirty="0">
              <a:solidFill>
                <a:schemeClr val="bg1"/>
              </a:solidFill>
            </a:endParaRPr>
          </a:p>
        </p:txBody>
      </p:sp>
    </p:spTree>
    <p:extLst>
      <p:ext uri="{BB962C8B-B14F-4D97-AF65-F5344CB8AC3E}">
        <p14:creationId xmlns:p14="http://schemas.microsoft.com/office/powerpoint/2010/main" val="840806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309498" y="58846"/>
            <a:ext cx="11573004" cy="6124754"/>
          </a:xfrm>
          <a:prstGeom prst="rect">
            <a:avLst/>
          </a:prstGeom>
          <a:noFill/>
        </p:spPr>
        <p:txBody>
          <a:bodyPr wrap="square" rtlCol="0">
            <a:spAutoFit/>
          </a:bodyPr>
          <a:lstStyle/>
          <a:p>
            <a:r>
              <a:rPr lang="en-GB" sz="5400" dirty="0">
                <a:solidFill>
                  <a:schemeClr val="accent2"/>
                </a:solidFill>
              </a:rPr>
              <a:t>Text Summarisation</a:t>
            </a:r>
          </a:p>
          <a:p>
            <a:endParaRPr lang="en-GB" sz="1400" dirty="0">
              <a:solidFill>
                <a:schemeClr val="accent2"/>
              </a:solidFill>
            </a:endParaRPr>
          </a:p>
          <a:p>
            <a:endParaRPr lang="en-GB" sz="1400" dirty="0">
              <a:solidFill>
                <a:schemeClr val="accent2"/>
              </a:solidFill>
            </a:endParaRPr>
          </a:p>
          <a:p>
            <a:r>
              <a:rPr lang="en-GB" b="0" i="0" dirty="0">
                <a:solidFill>
                  <a:schemeClr val="bg1"/>
                </a:solidFill>
                <a:effectLst/>
                <a:latin typeface="Open Sans" panose="020B0606030504020204" pitchFamily="34" charset="0"/>
              </a:rPr>
              <a:t>Deer are native to all continents except Australia and Antarctica, and many species have been widely introduced beyond their original habitats as game animals. One species, the reindeer (also known as the caribou), has been domesticated. Some swamp and island species are endangered, but most continental species are flourishing under protection and good management. Deer, when granted some protection, readily exploit man-made disturbances caused by agriculture, forestry, and urbanization. White-tailed deer, normally a cherished North American game animal, have even become pests in suburbs and cities in the United States and Canada.</a:t>
            </a:r>
            <a:endParaRPr lang="en-GB" dirty="0">
              <a:solidFill>
                <a:schemeClr val="bg1"/>
              </a:solidFill>
            </a:endParaRPr>
          </a:p>
          <a:p>
            <a:pPr marL="457200" indent="-457200">
              <a:buFont typeface="Arial" panose="020B0604020202020204" pitchFamily="34" charset="0"/>
              <a:buChar char="•"/>
            </a:pPr>
            <a:endParaRPr lang="en-GB" sz="2800" dirty="0">
              <a:solidFill>
                <a:schemeClr val="bg1"/>
              </a:solidFill>
            </a:endParaRPr>
          </a:p>
          <a:p>
            <a:pPr marL="457200" indent="-457200">
              <a:buFont typeface="Arial" panose="020B0604020202020204" pitchFamily="34" charset="0"/>
              <a:buChar char="•"/>
            </a:pPr>
            <a:endParaRPr lang="en-GB" sz="2800" dirty="0">
              <a:solidFill>
                <a:schemeClr val="bg1"/>
              </a:solidFill>
            </a:endParaRPr>
          </a:p>
          <a:p>
            <a:endParaRPr lang="en-GB" sz="2800" dirty="0">
              <a:solidFill>
                <a:schemeClr val="bg1"/>
              </a:solidFill>
            </a:endParaRPr>
          </a:p>
          <a:p>
            <a:endParaRPr lang="en-GB" sz="2800" dirty="0">
              <a:solidFill>
                <a:schemeClr val="bg1"/>
              </a:solidFill>
            </a:endParaRPr>
          </a:p>
          <a:p>
            <a:r>
              <a:rPr lang="en-GB" dirty="0">
                <a:solidFill>
                  <a:schemeClr val="bg1"/>
                </a:solidFill>
                <a:latin typeface="Open Sans" panose="020B0606030504020204" pitchFamily="34" charset="0"/>
              </a:rPr>
              <a:t>Deer are native to all continents except Australia and Antarctica. Some swamp and island species are endangered, but most continental species are flourishing under protection. Deer readily exploit man-made disturbances caused by agriculture, forestry, and urbanization. White-tailed deer, normally a cherished North American game animal, have even become pests in the United States.</a:t>
            </a:r>
          </a:p>
        </p:txBody>
      </p:sp>
      <p:sp>
        <p:nvSpPr>
          <p:cNvPr id="2" name="Arrow: Down 1">
            <a:extLst>
              <a:ext uri="{FF2B5EF4-FFF2-40B4-BE49-F238E27FC236}">
                <a16:creationId xmlns:a16="http://schemas.microsoft.com/office/drawing/2014/main" id="{484ED099-DD92-EC93-6A34-C10935B5F655}"/>
              </a:ext>
            </a:extLst>
          </p:cNvPr>
          <p:cNvSpPr/>
          <p:nvPr/>
        </p:nvSpPr>
        <p:spPr>
          <a:xfrm>
            <a:off x="5375189" y="3212757"/>
            <a:ext cx="914400" cy="1569308"/>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mt-MT"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6723049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309498" y="301586"/>
            <a:ext cx="11573004" cy="1354217"/>
          </a:xfrm>
          <a:prstGeom prst="rect">
            <a:avLst/>
          </a:prstGeom>
          <a:noFill/>
        </p:spPr>
        <p:txBody>
          <a:bodyPr wrap="square" rtlCol="0">
            <a:spAutoFit/>
          </a:bodyPr>
          <a:lstStyle/>
          <a:p>
            <a:r>
              <a:rPr lang="en-GB" sz="5400" dirty="0">
                <a:solidFill>
                  <a:schemeClr val="accent2"/>
                </a:solidFill>
              </a:rPr>
              <a:t>First steps…</a:t>
            </a:r>
          </a:p>
          <a:p>
            <a:endParaRPr lang="en-GB" sz="1400" dirty="0">
              <a:solidFill>
                <a:schemeClr val="accent2"/>
              </a:solidFill>
            </a:endParaRPr>
          </a:p>
          <a:p>
            <a:endParaRPr lang="en-GB" sz="1400" dirty="0">
              <a:solidFill>
                <a:schemeClr val="accent2"/>
              </a:solidFill>
            </a:endParaRPr>
          </a:p>
        </p:txBody>
      </p:sp>
      <p:pic>
        <p:nvPicPr>
          <p:cNvPr id="5" name="Picture 4">
            <a:extLst>
              <a:ext uri="{FF2B5EF4-FFF2-40B4-BE49-F238E27FC236}">
                <a16:creationId xmlns:a16="http://schemas.microsoft.com/office/drawing/2014/main" id="{9D133A09-C585-948D-E063-576BB3094466}"/>
              </a:ext>
            </a:extLst>
          </p:cNvPr>
          <p:cNvPicPr>
            <a:picLocks noChangeAspect="1"/>
          </p:cNvPicPr>
          <p:nvPr/>
        </p:nvPicPr>
        <p:blipFill>
          <a:blip r:embed="rId2"/>
          <a:stretch>
            <a:fillRect/>
          </a:stretch>
        </p:blipFill>
        <p:spPr>
          <a:xfrm>
            <a:off x="3551794" y="1729944"/>
            <a:ext cx="7153057" cy="3721701"/>
          </a:xfrm>
          <a:prstGeom prst="rect">
            <a:avLst/>
          </a:prstGeom>
        </p:spPr>
      </p:pic>
      <p:cxnSp>
        <p:nvCxnSpPr>
          <p:cNvPr id="7" name="Straight Arrow Connector 6">
            <a:extLst>
              <a:ext uri="{FF2B5EF4-FFF2-40B4-BE49-F238E27FC236}">
                <a16:creationId xmlns:a16="http://schemas.microsoft.com/office/drawing/2014/main" id="{C862FAE9-CE5A-D4E1-9F27-7121DDFE0C4B}"/>
              </a:ext>
            </a:extLst>
          </p:cNvPr>
          <p:cNvCxnSpPr/>
          <p:nvPr/>
        </p:nvCxnSpPr>
        <p:spPr>
          <a:xfrm>
            <a:off x="2804984" y="2038865"/>
            <a:ext cx="1000897" cy="98854"/>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8" name="TextBox 7">
            <a:extLst>
              <a:ext uri="{FF2B5EF4-FFF2-40B4-BE49-F238E27FC236}">
                <a16:creationId xmlns:a16="http://schemas.microsoft.com/office/drawing/2014/main" id="{17FF8CE5-D97A-ECC1-6EE7-C72D425110F8}"/>
              </a:ext>
            </a:extLst>
          </p:cNvPr>
          <p:cNvSpPr txBox="1"/>
          <p:nvPr/>
        </p:nvSpPr>
        <p:spPr>
          <a:xfrm>
            <a:off x="1699053" y="1692873"/>
            <a:ext cx="1606379" cy="584775"/>
          </a:xfrm>
          <a:prstGeom prst="rect">
            <a:avLst/>
          </a:prstGeom>
          <a:noFill/>
        </p:spPr>
        <p:txBody>
          <a:bodyPr wrap="square" rtlCol="0">
            <a:spAutoFit/>
          </a:bodyPr>
          <a:lstStyle/>
          <a:p>
            <a:r>
              <a:rPr lang="en-GB" sz="3200" dirty="0">
                <a:solidFill>
                  <a:schemeClr val="bg1"/>
                </a:solidFill>
              </a:rPr>
              <a:t>input</a:t>
            </a:r>
            <a:endParaRPr lang="mt-MT" sz="3200" dirty="0">
              <a:solidFill>
                <a:schemeClr val="bg1"/>
              </a:solidFill>
            </a:endParaRPr>
          </a:p>
        </p:txBody>
      </p:sp>
      <p:cxnSp>
        <p:nvCxnSpPr>
          <p:cNvPr id="9" name="Straight Arrow Connector 8">
            <a:extLst>
              <a:ext uri="{FF2B5EF4-FFF2-40B4-BE49-F238E27FC236}">
                <a16:creationId xmlns:a16="http://schemas.microsoft.com/office/drawing/2014/main" id="{FB6B550E-9706-E6D6-FF1F-163A67A446A9}"/>
              </a:ext>
            </a:extLst>
          </p:cNvPr>
          <p:cNvCxnSpPr/>
          <p:nvPr/>
        </p:nvCxnSpPr>
        <p:spPr>
          <a:xfrm>
            <a:off x="2749378" y="3140790"/>
            <a:ext cx="1000897" cy="98854"/>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23CABB75-B978-FD98-92F0-58761DD5EC16}"/>
              </a:ext>
            </a:extLst>
          </p:cNvPr>
          <p:cNvSpPr txBox="1"/>
          <p:nvPr/>
        </p:nvSpPr>
        <p:spPr>
          <a:xfrm>
            <a:off x="493884" y="2844225"/>
            <a:ext cx="2656702" cy="584775"/>
          </a:xfrm>
          <a:prstGeom prst="rect">
            <a:avLst/>
          </a:prstGeom>
          <a:noFill/>
        </p:spPr>
        <p:txBody>
          <a:bodyPr wrap="square" rtlCol="0">
            <a:spAutoFit/>
          </a:bodyPr>
          <a:lstStyle/>
          <a:p>
            <a:r>
              <a:rPr lang="en-GB" sz="3200" dirty="0">
                <a:solidFill>
                  <a:schemeClr val="bg1"/>
                </a:solidFill>
              </a:rPr>
              <a:t>tokenisation</a:t>
            </a:r>
            <a:endParaRPr lang="mt-MT" sz="3200" dirty="0">
              <a:solidFill>
                <a:schemeClr val="bg1"/>
              </a:solidFill>
            </a:endParaRPr>
          </a:p>
        </p:txBody>
      </p:sp>
      <p:cxnSp>
        <p:nvCxnSpPr>
          <p:cNvPr id="11" name="Straight Arrow Connector 10">
            <a:extLst>
              <a:ext uri="{FF2B5EF4-FFF2-40B4-BE49-F238E27FC236}">
                <a16:creationId xmlns:a16="http://schemas.microsoft.com/office/drawing/2014/main" id="{4FF1276B-B4E0-306D-65D8-7EB128D5EB98}"/>
              </a:ext>
            </a:extLst>
          </p:cNvPr>
          <p:cNvCxnSpPr/>
          <p:nvPr/>
        </p:nvCxnSpPr>
        <p:spPr>
          <a:xfrm>
            <a:off x="2749378" y="4579505"/>
            <a:ext cx="1000897" cy="98854"/>
          </a:xfrm>
          <a:prstGeom prst="straightConnector1">
            <a:avLst/>
          </a:prstGeom>
          <a:ln w="76200">
            <a:tailEnd type="triangle"/>
          </a:ln>
        </p:spPr>
        <p:style>
          <a:lnRef idx="3">
            <a:schemeClr val="accent2"/>
          </a:lnRef>
          <a:fillRef idx="0">
            <a:schemeClr val="accent2"/>
          </a:fillRef>
          <a:effectRef idx="2">
            <a:schemeClr val="accent2"/>
          </a:effectRef>
          <a:fontRef idx="minor">
            <a:schemeClr val="tx1"/>
          </a:fontRef>
        </p:style>
      </p:cxnSp>
      <p:sp>
        <p:nvSpPr>
          <p:cNvPr id="12" name="TextBox 11">
            <a:extLst>
              <a:ext uri="{FF2B5EF4-FFF2-40B4-BE49-F238E27FC236}">
                <a16:creationId xmlns:a16="http://schemas.microsoft.com/office/drawing/2014/main" id="{CFBA1C61-4678-F27F-1619-5B3494827432}"/>
              </a:ext>
            </a:extLst>
          </p:cNvPr>
          <p:cNvSpPr txBox="1"/>
          <p:nvPr/>
        </p:nvSpPr>
        <p:spPr>
          <a:xfrm>
            <a:off x="1322171" y="4242715"/>
            <a:ext cx="1606379" cy="584775"/>
          </a:xfrm>
          <a:prstGeom prst="rect">
            <a:avLst/>
          </a:prstGeom>
          <a:noFill/>
        </p:spPr>
        <p:txBody>
          <a:bodyPr wrap="square" rtlCol="0">
            <a:spAutoFit/>
          </a:bodyPr>
          <a:lstStyle/>
          <a:p>
            <a:r>
              <a:rPr lang="en-GB" sz="3200" dirty="0">
                <a:solidFill>
                  <a:schemeClr val="bg1"/>
                </a:solidFill>
              </a:rPr>
              <a:t>tagging</a:t>
            </a:r>
            <a:endParaRPr lang="mt-MT" sz="3200" dirty="0">
              <a:solidFill>
                <a:schemeClr val="bg1"/>
              </a:solidFill>
            </a:endParaRPr>
          </a:p>
        </p:txBody>
      </p:sp>
    </p:spTree>
    <p:extLst>
      <p:ext uri="{BB962C8B-B14F-4D97-AF65-F5344CB8AC3E}">
        <p14:creationId xmlns:p14="http://schemas.microsoft.com/office/powerpoint/2010/main" val="1416086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3942384" y="2233635"/>
            <a:ext cx="4583779" cy="2031325"/>
          </a:xfrm>
          <a:prstGeom prst="rect">
            <a:avLst/>
          </a:prstGeom>
          <a:noFill/>
        </p:spPr>
        <p:txBody>
          <a:bodyPr wrap="square" rtlCol="0">
            <a:spAutoFit/>
          </a:bodyPr>
          <a:lstStyle/>
          <a:p>
            <a:pPr algn="ctr"/>
            <a:r>
              <a:rPr lang="en-GB" sz="5400" dirty="0">
                <a:solidFill>
                  <a:schemeClr val="accent2"/>
                </a:solidFill>
              </a:rPr>
              <a:t>QUESTIONS</a:t>
            </a:r>
          </a:p>
          <a:p>
            <a:pPr algn="ctr"/>
            <a:r>
              <a:rPr lang="en-GB" sz="7200" dirty="0">
                <a:solidFill>
                  <a:schemeClr val="accent2"/>
                </a:solidFill>
              </a:rPr>
              <a:t>?</a:t>
            </a:r>
          </a:p>
        </p:txBody>
      </p:sp>
    </p:spTree>
    <p:extLst>
      <p:ext uri="{BB962C8B-B14F-4D97-AF65-F5344CB8AC3E}">
        <p14:creationId xmlns:p14="http://schemas.microsoft.com/office/powerpoint/2010/main" val="403942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790575" y="474345"/>
            <a:ext cx="10772775" cy="5078313"/>
          </a:xfrm>
          <a:prstGeom prst="rect">
            <a:avLst/>
          </a:prstGeom>
          <a:noFill/>
        </p:spPr>
        <p:txBody>
          <a:bodyPr wrap="square" rtlCol="0">
            <a:spAutoFit/>
          </a:bodyPr>
          <a:lstStyle/>
          <a:p>
            <a:pPr marL="285750" indent="-285750">
              <a:buFont typeface="Arial" panose="020B0604020202020204" pitchFamily="34" charset="0"/>
              <a:buChar char="•"/>
            </a:pPr>
            <a:r>
              <a:rPr lang="en-GB" sz="5400" dirty="0">
                <a:solidFill>
                  <a:schemeClr val="bg1"/>
                </a:solidFill>
              </a:rPr>
              <a:t>Natural Language Processing</a:t>
            </a:r>
          </a:p>
          <a:p>
            <a:pPr marL="285750" indent="-285750">
              <a:buFont typeface="Arial" panose="020B0604020202020204" pitchFamily="34" charset="0"/>
              <a:buChar char="•"/>
            </a:pPr>
            <a:endParaRPr lang="en-GB" sz="5400" dirty="0">
              <a:solidFill>
                <a:schemeClr val="bg1"/>
              </a:solidFill>
            </a:endParaRPr>
          </a:p>
          <a:p>
            <a:pPr marL="285750" indent="-285750">
              <a:buFont typeface="Arial" panose="020B0604020202020204" pitchFamily="34" charset="0"/>
              <a:buChar char="•"/>
            </a:pPr>
            <a:r>
              <a:rPr lang="en-GB" sz="5400" dirty="0">
                <a:solidFill>
                  <a:schemeClr val="bg1"/>
                </a:solidFill>
              </a:rPr>
              <a:t>Making machines </a:t>
            </a:r>
            <a:r>
              <a:rPr lang="en-GB" sz="5400" dirty="0">
                <a:solidFill>
                  <a:schemeClr val="accent2"/>
                </a:solidFill>
              </a:rPr>
              <a:t>understand and process</a:t>
            </a:r>
            <a:r>
              <a:rPr lang="en-GB" sz="5400" dirty="0">
                <a:solidFill>
                  <a:schemeClr val="bg1"/>
                </a:solidFill>
              </a:rPr>
              <a:t> human languages</a:t>
            </a:r>
          </a:p>
          <a:p>
            <a:pPr marL="285750" indent="-285750">
              <a:buFont typeface="Arial" panose="020B0604020202020204" pitchFamily="34" charset="0"/>
              <a:buChar char="•"/>
            </a:pPr>
            <a:endParaRPr lang="en-GB" sz="5400" dirty="0">
              <a:solidFill>
                <a:schemeClr val="bg1"/>
              </a:solidFill>
            </a:endParaRPr>
          </a:p>
          <a:p>
            <a:pPr marL="285750" indent="-285750">
              <a:buFont typeface="Arial" panose="020B0604020202020204" pitchFamily="34" charset="0"/>
              <a:buChar char="•"/>
            </a:pPr>
            <a:r>
              <a:rPr lang="en-GB" sz="5400" dirty="0">
                <a:solidFill>
                  <a:schemeClr val="bg1"/>
                </a:solidFill>
              </a:rPr>
              <a:t>Why do we need to do this?</a:t>
            </a:r>
          </a:p>
        </p:txBody>
      </p:sp>
    </p:spTree>
    <p:extLst>
      <p:ext uri="{BB962C8B-B14F-4D97-AF65-F5344CB8AC3E}">
        <p14:creationId xmlns:p14="http://schemas.microsoft.com/office/powerpoint/2010/main" val="2131181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790575" y="474345"/>
            <a:ext cx="10772775" cy="7571303"/>
          </a:xfrm>
          <a:prstGeom prst="rect">
            <a:avLst/>
          </a:prstGeom>
          <a:noFill/>
        </p:spPr>
        <p:txBody>
          <a:bodyPr wrap="square" rtlCol="0">
            <a:spAutoFit/>
          </a:bodyPr>
          <a:lstStyle/>
          <a:p>
            <a:r>
              <a:rPr lang="en-GB" sz="5400" dirty="0">
                <a:solidFill>
                  <a:schemeClr val="accent2"/>
                </a:solidFill>
              </a:rPr>
              <a:t>Some Applications</a:t>
            </a:r>
          </a:p>
          <a:p>
            <a:endParaRPr lang="en-GB" sz="5400" dirty="0">
              <a:solidFill>
                <a:schemeClr val="accent2"/>
              </a:solidFill>
            </a:endParaRPr>
          </a:p>
          <a:p>
            <a:pPr marL="685800" indent="-685800">
              <a:buFont typeface="Arial" panose="020B0604020202020204" pitchFamily="34" charset="0"/>
              <a:buChar char="•"/>
            </a:pPr>
            <a:r>
              <a:rPr lang="en-GB" sz="5400" dirty="0">
                <a:solidFill>
                  <a:schemeClr val="bg1"/>
                </a:solidFill>
              </a:rPr>
              <a:t>Chatbots</a:t>
            </a:r>
          </a:p>
          <a:p>
            <a:pPr marL="685800" indent="-685800">
              <a:buFont typeface="Arial" panose="020B0604020202020204" pitchFamily="34" charset="0"/>
              <a:buChar char="•"/>
            </a:pPr>
            <a:r>
              <a:rPr lang="en-GB" sz="5400" dirty="0">
                <a:solidFill>
                  <a:schemeClr val="bg1"/>
                </a:solidFill>
              </a:rPr>
              <a:t>Sentiment Analysis</a:t>
            </a:r>
          </a:p>
          <a:p>
            <a:pPr marL="685800" indent="-685800">
              <a:buFont typeface="Arial" panose="020B0604020202020204" pitchFamily="34" charset="0"/>
              <a:buChar char="•"/>
            </a:pPr>
            <a:r>
              <a:rPr lang="en-GB" sz="5400" dirty="0">
                <a:solidFill>
                  <a:schemeClr val="bg1"/>
                </a:solidFill>
              </a:rPr>
              <a:t>Language Translation</a:t>
            </a:r>
          </a:p>
          <a:p>
            <a:pPr marL="685800" indent="-685800">
              <a:buFont typeface="Arial" panose="020B0604020202020204" pitchFamily="34" charset="0"/>
              <a:buChar char="•"/>
            </a:pPr>
            <a:r>
              <a:rPr lang="en-GB" sz="5400" dirty="0">
                <a:solidFill>
                  <a:schemeClr val="bg1"/>
                </a:solidFill>
              </a:rPr>
              <a:t>Document Processing</a:t>
            </a:r>
          </a:p>
          <a:p>
            <a:pPr algn="r"/>
            <a:r>
              <a:rPr lang="en-GB" sz="3600" dirty="0">
                <a:solidFill>
                  <a:schemeClr val="accent2"/>
                </a:solidFill>
              </a:rPr>
              <a:t>more on this later…</a:t>
            </a:r>
          </a:p>
          <a:p>
            <a:pPr algn="r"/>
            <a:endParaRPr lang="en-GB" sz="5400" dirty="0">
              <a:solidFill>
                <a:schemeClr val="bg1"/>
              </a:solidFill>
            </a:endParaRPr>
          </a:p>
          <a:p>
            <a:pPr marL="685800" indent="-685800">
              <a:buFont typeface="Arial" panose="020B0604020202020204" pitchFamily="34" charset="0"/>
              <a:buChar char="•"/>
            </a:pPr>
            <a:endParaRPr lang="en-GB" sz="5400" dirty="0">
              <a:solidFill>
                <a:schemeClr val="bg1"/>
              </a:solidFill>
            </a:endParaRPr>
          </a:p>
        </p:txBody>
      </p:sp>
    </p:spTree>
    <p:extLst>
      <p:ext uri="{BB962C8B-B14F-4D97-AF65-F5344CB8AC3E}">
        <p14:creationId xmlns:p14="http://schemas.microsoft.com/office/powerpoint/2010/main" val="2614900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790575" y="474345"/>
            <a:ext cx="10772775" cy="5078313"/>
          </a:xfrm>
          <a:prstGeom prst="rect">
            <a:avLst/>
          </a:prstGeom>
          <a:noFill/>
        </p:spPr>
        <p:txBody>
          <a:bodyPr wrap="square" rtlCol="0">
            <a:spAutoFit/>
          </a:bodyPr>
          <a:lstStyle/>
          <a:p>
            <a:endParaRPr lang="en-GB" sz="5400" dirty="0">
              <a:solidFill>
                <a:schemeClr val="bg1"/>
              </a:solidFill>
            </a:endParaRPr>
          </a:p>
          <a:p>
            <a:pPr algn="ctr"/>
            <a:r>
              <a:rPr lang="en-GB" sz="5400" dirty="0">
                <a:solidFill>
                  <a:schemeClr val="bg1"/>
                </a:solidFill>
              </a:rPr>
              <a:t>programming languages </a:t>
            </a:r>
          </a:p>
          <a:p>
            <a:pPr algn="ctr"/>
            <a:r>
              <a:rPr lang="en-GB" sz="5400" dirty="0">
                <a:solidFill>
                  <a:schemeClr val="accent2"/>
                </a:solidFill>
              </a:rPr>
              <a:t>vs</a:t>
            </a:r>
            <a:r>
              <a:rPr lang="en-GB" sz="5400" dirty="0">
                <a:solidFill>
                  <a:schemeClr val="bg1"/>
                </a:solidFill>
              </a:rPr>
              <a:t> </a:t>
            </a:r>
          </a:p>
          <a:p>
            <a:pPr algn="ctr"/>
            <a:r>
              <a:rPr lang="en-GB" sz="5400" dirty="0">
                <a:solidFill>
                  <a:schemeClr val="bg1"/>
                </a:solidFill>
              </a:rPr>
              <a:t>natural languages</a:t>
            </a:r>
          </a:p>
          <a:p>
            <a:endParaRPr lang="en-GB" sz="5400" dirty="0">
              <a:solidFill>
                <a:schemeClr val="bg1"/>
              </a:solidFill>
            </a:endParaRPr>
          </a:p>
          <a:p>
            <a:pPr algn="ctr"/>
            <a:r>
              <a:rPr lang="en-GB" sz="5400" dirty="0">
                <a:solidFill>
                  <a:schemeClr val="bg1"/>
                </a:solidFill>
              </a:rPr>
              <a:t>Can you think of some differences?</a:t>
            </a:r>
            <a:endParaRPr lang="mt-MT" sz="5400" dirty="0">
              <a:solidFill>
                <a:schemeClr val="bg1"/>
              </a:solidFill>
            </a:endParaRPr>
          </a:p>
        </p:txBody>
      </p:sp>
    </p:spTree>
    <p:extLst>
      <p:ext uri="{BB962C8B-B14F-4D97-AF65-F5344CB8AC3E}">
        <p14:creationId xmlns:p14="http://schemas.microsoft.com/office/powerpoint/2010/main" val="4128321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2443162" y="2769870"/>
            <a:ext cx="7305675" cy="923330"/>
          </a:xfrm>
          <a:prstGeom prst="rect">
            <a:avLst/>
          </a:prstGeom>
          <a:noFill/>
        </p:spPr>
        <p:txBody>
          <a:bodyPr wrap="square" rtlCol="0">
            <a:spAutoFit/>
          </a:bodyPr>
          <a:lstStyle/>
          <a:p>
            <a:r>
              <a:rPr lang="en-GB" sz="5400" dirty="0">
                <a:solidFill>
                  <a:schemeClr val="accent2"/>
                </a:solidFill>
              </a:rPr>
              <a:t>The turkey is ready to eat</a:t>
            </a:r>
            <a:endParaRPr lang="mt-MT" sz="5400" dirty="0">
              <a:solidFill>
                <a:schemeClr val="accent2"/>
              </a:solidFill>
            </a:endParaRPr>
          </a:p>
        </p:txBody>
      </p:sp>
      <p:sp>
        <p:nvSpPr>
          <p:cNvPr id="3" name="TextBox 2">
            <a:extLst>
              <a:ext uri="{FF2B5EF4-FFF2-40B4-BE49-F238E27FC236}">
                <a16:creationId xmlns:a16="http://schemas.microsoft.com/office/drawing/2014/main" id="{8063D806-54C0-BE97-D643-4E8394827685}"/>
              </a:ext>
            </a:extLst>
          </p:cNvPr>
          <p:cNvSpPr txBox="1"/>
          <p:nvPr/>
        </p:nvSpPr>
        <p:spPr>
          <a:xfrm>
            <a:off x="1624012" y="653534"/>
            <a:ext cx="9163050" cy="923330"/>
          </a:xfrm>
          <a:prstGeom prst="rect">
            <a:avLst/>
          </a:prstGeom>
          <a:noFill/>
        </p:spPr>
        <p:txBody>
          <a:bodyPr wrap="square">
            <a:spAutoFit/>
          </a:bodyPr>
          <a:lstStyle/>
          <a:p>
            <a:r>
              <a:rPr lang="en-GB" sz="5400" dirty="0">
                <a:solidFill>
                  <a:schemeClr val="bg1"/>
                </a:solidFill>
              </a:rPr>
              <a:t>What does this sentence mean?</a:t>
            </a:r>
            <a:endParaRPr lang="mt-MT" sz="5400" dirty="0">
              <a:solidFill>
                <a:schemeClr val="bg1"/>
              </a:solidFill>
            </a:endParaRPr>
          </a:p>
        </p:txBody>
      </p:sp>
    </p:spTree>
    <p:extLst>
      <p:ext uri="{BB962C8B-B14F-4D97-AF65-F5344CB8AC3E}">
        <p14:creationId xmlns:p14="http://schemas.microsoft.com/office/powerpoint/2010/main" val="3470281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992980" y="2636520"/>
            <a:ext cx="10425113" cy="923330"/>
          </a:xfrm>
          <a:prstGeom prst="rect">
            <a:avLst/>
          </a:prstGeom>
          <a:noFill/>
        </p:spPr>
        <p:txBody>
          <a:bodyPr wrap="square" rtlCol="0">
            <a:spAutoFit/>
          </a:bodyPr>
          <a:lstStyle/>
          <a:p>
            <a:r>
              <a:rPr lang="en-GB" sz="5400" dirty="0">
                <a:solidFill>
                  <a:schemeClr val="accent2"/>
                </a:solidFill>
              </a:rPr>
              <a:t>I’ve never tasted such pasta before!</a:t>
            </a:r>
            <a:endParaRPr lang="mt-MT" sz="5400" dirty="0">
              <a:solidFill>
                <a:schemeClr val="accent2"/>
              </a:solidFill>
            </a:endParaRPr>
          </a:p>
        </p:txBody>
      </p:sp>
      <p:sp>
        <p:nvSpPr>
          <p:cNvPr id="3" name="TextBox 2">
            <a:extLst>
              <a:ext uri="{FF2B5EF4-FFF2-40B4-BE49-F238E27FC236}">
                <a16:creationId xmlns:a16="http://schemas.microsoft.com/office/drawing/2014/main" id="{8063D806-54C0-BE97-D643-4E8394827685}"/>
              </a:ext>
            </a:extLst>
          </p:cNvPr>
          <p:cNvSpPr txBox="1"/>
          <p:nvPr/>
        </p:nvSpPr>
        <p:spPr>
          <a:xfrm>
            <a:off x="992980" y="624959"/>
            <a:ext cx="9163050" cy="923330"/>
          </a:xfrm>
          <a:prstGeom prst="rect">
            <a:avLst/>
          </a:prstGeom>
          <a:noFill/>
        </p:spPr>
        <p:txBody>
          <a:bodyPr wrap="square">
            <a:spAutoFit/>
          </a:bodyPr>
          <a:lstStyle/>
          <a:p>
            <a:r>
              <a:rPr lang="en-GB" sz="5400" dirty="0">
                <a:solidFill>
                  <a:schemeClr val="bg1"/>
                </a:solidFill>
              </a:rPr>
              <a:t>And this:</a:t>
            </a:r>
            <a:endParaRPr lang="mt-MT" sz="5400" dirty="0">
              <a:solidFill>
                <a:schemeClr val="bg1"/>
              </a:solidFill>
            </a:endParaRPr>
          </a:p>
        </p:txBody>
      </p:sp>
    </p:spTree>
    <p:extLst>
      <p:ext uri="{BB962C8B-B14F-4D97-AF65-F5344CB8AC3E}">
        <p14:creationId xmlns:p14="http://schemas.microsoft.com/office/powerpoint/2010/main" val="3675672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440981" y="320916"/>
            <a:ext cx="11630025" cy="4955203"/>
          </a:xfrm>
          <a:prstGeom prst="rect">
            <a:avLst/>
          </a:prstGeom>
          <a:noFill/>
        </p:spPr>
        <p:txBody>
          <a:bodyPr wrap="square" rtlCol="0">
            <a:spAutoFit/>
          </a:bodyPr>
          <a:lstStyle/>
          <a:p>
            <a:r>
              <a:rPr lang="en-GB" sz="4000" b="1" dirty="0">
                <a:solidFill>
                  <a:schemeClr val="bg1"/>
                </a:solidFill>
              </a:rPr>
              <a:t>Programming</a:t>
            </a:r>
            <a:r>
              <a:rPr lang="en-GB" sz="4000" dirty="0">
                <a:solidFill>
                  <a:schemeClr val="bg1"/>
                </a:solidFill>
              </a:rPr>
              <a:t> languages are (mostly):</a:t>
            </a:r>
          </a:p>
          <a:p>
            <a:pPr marL="457200" indent="-457200">
              <a:buFont typeface="Arial" panose="020B0604020202020204" pitchFamily="34" charset="0"/>
              <a:buChar char="•"/>
            </a:pPr>
            <a:r>
              <a:rPr lang="en-GB" sz="3200" dirty="0">
                <a:solidFill>
                  <a:schemeClr val="accent2"/>
                </a:solidFill>
              </a:rPr>
              <a:t>context-free</a:t>
            </a:r>
            <a:r>
              <a:rPr lang="en-GB" sz="3200" dirty="0">
                <a:solidFill>
                  <a:schemeClr val="bg1"/>
                </a:solidFill>
              </a:rPr>
              <a:t> (meaning doesn’t depend on surrounding statements)</a:t>
            </a:r>
          </a:p>
          <a:p>
            <a:pPr marL="457200" indent="-457200">
              <a:buFont typeface="Arial" panose="020B0604020202020204" pitchFamily="34" charset="0"/>
              <a:buChar char="•"/>
            </a:pPr>
            <a:r>
              <a:rPr lang="en-GB" sz="3200" dirty="0">
                <a:solidFill>
                  <a:schemeClr val="accent2"/>
                </a:solidFill>
              </a:rPr>
              <a:t>Unambiguous </a:t>
            </a:r>
            <a:r>
              <a:rPr lang="en-GB" sz="3200" dirty="0">
                <a:solidFill>
                  <a:schemeClr val="bg1"/>
                </a:solidFill>
              </a:rPr>
              <a:t>(statement has only 1 meaning)</a:t>
            </a:r>
          </a:p>
          <a:p>
            <a:endParaRPr lang="en-GB" sz="5400" dirty="0">
              <a:solidFill>
                <a:schemeClr val="bg1"/>
              </a:solidFill>
            </a:endParaRPr>
          </a:p>
          <a:p>
            <a:r>
              <a:rPr lang="en-GB" sz="4000" dirty="0">
                <a:solidFill>
                  <a:schemeClr val="bg1"/>
                </a:solidFill>
              </a:rPr>
              <a:t>On the other hand </a:t>
            </a:r>
            <a:r>
              <a:rPr lang="en-GB" sz="4000" b="1" dirty="0">
                <a:solidFill>
                  <a:schemeClr val="bg1"/>
                </a:solidFill>
              </a:rPr>
              <a:t>natural</a:t>
            </a:r>
            <a:r>
              <a:rPr lang="en-GB" sz="4000" dirty="0">
                <a:solidFill>
                  <a:schemeClr val="bg1"/>
                </a:solidFill>
              </a:rPr>
              <a:t> languages:</a:t>
            </a:r>
          </a:p>
          <a:p>
            <a:pPr marL="457200" indent="-457200">
              <a:buFont typeface="Arial" panose="020B0604020202020204" pitchFamily="34" charset="0"/>
              <a:buChar char="•"/>
            </a:pPr>
            <a:r>
              <a:rPr lang="en-GB" sz="3200" dirty="0">
                <a:solidFill>
                  <a:schemeClr val="bg1"/>
                </a:solidFill>
              </a:rPr>
              <a:t>Are </a:t>
            </a:r>
            <a:r>
              <a:rPr lang="en-GB" sz="3200" dirty="0">
                <a:solidFill>
                  <a:schemeClr val="accent2"/>
                </a:solidFill>
              </a:rPr>
              <a:t>context dependent </a:t>
            </a:r>
            <a:r>
              <a:rPr lang="en-GB" sz="3200" dirty="0">
                <a:solidFill>
                  <a:schemeClr val="bg2"/>
                </a:solidFill>
              </a:rPr>
              <a:t>(such as homonyms e.g. lie)</a:t>
            </a:r>
          </a:p>
          <a:p>
            <a:pPr marL="457200" indent="-457200">
              <a:buFont typeface="Arial" panose="020B0604020202020204" pitchFamily="34" charset="0"/>
              <a:buChar char="•"/>
            </a:pPr>
            <a:r>
              <a:rPr lang="en-GB" sz="3200" dirty="0">
                <a:solidFill>
                  <a:schemeClr val="bg1"/>
                </a:solidFill>
              </a:rPr>
              <a:t>Can be </a:t>
            </a:r>
            <a:r>
              <a:rPr lang="en-GB" sz="3200" dirty="0">
                <a:solidFill>
                  <a:schemeClr val="accent2"/>
                </a:solidFill>
              </a:rPr>
              <a:t>ambiguous</a:t>
            </a:r>
            <a:r>
              <a:rPr lang="en-GB" sz="5400" dirty="0">
                <a:solidFill>
                  <a:schemeClr val="bg1"/>
                </a:solidFill>
              </a:rPr>
              <a:t> </a:t>
            </a:r>
            <a:r>
              <a:rPr lang="en-GB" sz="3200" dirty="0">
                <a:solidFill>
                  <a:schemeClr val="bg2"/>
                </a:solidFill>
              </a:rPr>
              <a:t>(e.g. sarcasm)</a:t>
            </a:r>
          </a:p>
        </p:txBody>
      </p:sp>
      <p:sp>
        <p:nvSpPr>
          <p:cNvPr id="3" name="TextBox 2">
            <a:extLst>
              <a:ext uri="{FF2B5EF4-FFF2-40B4-BE49-F238E27FC236}">
                <a16:creationId xmlns:a16="http://schemas.microsoft.com/office/drawing/2014/main" id="{6FD89B6A-5B06-A6EE-8073-6A9DD90877A5}"/>
              </a:ext>
            </a:extLst>
          </p:cNvPr>
          <p:cNvSpPr txBox="1"/>
          <p:nvPr/>
        </p:nvSpPr>
        <p:spPr>
          <a:xfrm>
            <a:off x="1096663" y="5613754"/>
            <a:ext cx="9653716" cy="923330"/>
          </a:xfrm>
          <a:prstGeom prst="rect">
            <a:avLst/>
          </a:prstGeom>
          <a:noFill/>
          <a:ln>
            <a:solidFill>
              <a:schemeClr val="bg1"/>
            </a:solidFill>
          </a:ln>
        </p:spPr>
        <p:txBody>
          <a:bodyPr wrap="square">
            <a:spAutoFit/>
          </a:bodyPr>
          <a:lstStyle/>
          <a:p>
            <a:r>
              <a:rPr lang="en-GB" sz="5400" dirty="0">
                <a:solidFill>
                  <a:schemeClr val="accent2"/>
                </a:solidFill>
              </a:rPr>
              <a:t>This makes NLP quite challenging!</a:t>
            </a:r>
          </a:p>
        </p:txBody>
      </p:sp>
    </p:spTree>
    <p:extLst>
      <p:ext uri="{BB962C8B-B14F-4D97-AF65-F5344CB8AC3E}">
        <p14:creationId xmlns:p14="http://schemas.microsoft.com/office/powerpoint/2010/main" val="3592535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440AB6A-F2BC-FB88-02C6-A6993B3DC731}"/>
              </a:ext>
            </a:extLst>
          </p:cNvPr>
          <p:cNvPicPr>
            <a:picLocks noChangeAspect="1"/>
          </p:cNvPicPr>
          <p:nvPr/>
        </p:nvPicPr>
        <p:blipFill>
          <a:blip r:embed="rId2"/>
          <a:stretch>
            <a:fillRect/>
          </a:stretch>
        </p:blipFill>
        <p:spPr>
          <a:xfrm>
            <a:off x="2957128" y="528766"/>
            <a:ext cx="8522300" cy="5151410"/>
          </a:xfrm>
          <a:prstGeom prst="rect">
            <a:avLst/>
          </a:prstGeom>
        </p:spPr>
      </p:pic>
      <p:sp>
        <p:nvSpPr>
          <p:cNvPr id="5" name="TextBox 4">
            <a:extLst>
              <a:ext uri="{FF2B5EF4-FFF2-40B4-BE49-F238E27FC236}">
                <a16:creationId xmlns:a16="http://schemas.microsoft.com/office/drawing/2014/main" id="{1E5AE2C7-1D0E-EA35-6C15-424976CD0537}"/>
              </a:ext>
            </a:extLst>
          </p:cNvPr>
          <p:cNvSpPr txBox="1"/>
          <p:nvPr/>
        </p:nvSpPr>
        <p:spPr>
          <a:xfrm flipH="1">
            <a:off x="5006546" y="5857102"/>
            <a:ext cx="6286500" cy="369332"/>
          </a:xfrm>
          <a:prstGeom prst="rect">
            <a:avLst/>
          </a:prstGeom>
          <a:noFill/>
        </p:spPr>
        <p:txBody>
          <a:bodyPr wrap="square" rtlCol="0">
            <a:spAutoFit/>
          </a:bodyPr>
          <a:lstStyle/>
          <a:p>
            <a:r>
              <a:rPr lang="en-GB" dirty="0">
                <a:solidFill>
                  <a:schemeClr val="bg1"/>
                </a:solidFill>
              </a:rPr>
              <a:t>From </a:t>
            </a:r>
            <a:r>
              <a:rPr lang="en-GB" b="0" i="0" dirty="0">
                <a:solidFill>
                  <a:schemeClr val="bg1"/>
                </a:solidFill>
                <a:effectLst/>
                <a:latin typeface="Lato" panose="020B0604020202020204" pitchFamily="34" charset="0"/>
              </a:rPr>
              <a:t>Natural Language Processing in Action b</a:t>
            </a:r>
            <a:r>
              <a:rPr lang="en-GB" dirty="0">
                <a:solidFill>
                  <a:schemeClr val="bg1"/>
                </a:solidFill>
              </a:rPr>
              <a:t>y Hobson et al. </a:t>
            </a:r>
            <a:endParaRPr lang="mt-MT" dirty="0">
              <a:solidFill>
                <a:schemeClr val="bg1"/>
              </a:solidFill>
            </a:endParaRPr>
          </a:p>
        </p:txBody>
      </p:sp>
      <p:sp>
        <p:nvSpPr>
          <p:cNvPr id="7" name="TextBox 6">
            <a:extLst>
              <a:ext uri="{FF2B5EF4-FFF2-40B4-BE49-F238E27FC236}">
                <a16:creationId xmlns:a16="http://schemas.microsoft.com/office/drawing/2014/main" id="{2AB6215C-08F7-13B5-63C5-42BE96905D44}"/>
              </a:ext>
            </a:extLst>
          </p:cNvPr>
          <p:cNvSpPr txBox="1"/>
          <p:nvPr/>
        </p:nvSpPr>
        <p:spPr>
          <a:xfrm>
            <a:off x="239416" y="528766"/>
            <a:ext cx="2717712" cy="4093428"/>
          </a:xfrm>
          <a:prstGeom prst="rect">
            <a:avLst/>
          </a:prstGeom>
          <a:noFill/>
        </p:spPr>
        <p:txBody>
          <a:bodyPr wrap="square">
            <a:spAutoFit/>
          </a:bodyPr>
          <a:lstStyle/>
          <a:p>
            <a:r>
              <a:rPr lang="en-GB" sz="4000" dirty="0">
                <a:solidFill>
                  <a:schemeClr val="accent2"/>
                </a:solidFill>
              </a:rPr>
              <a:t>Some More Applications</a:t>
            </a:r>
          </a:p>
          <a:p>
            <a:endParaRPr lang="en-GB" sz="4000" dirty="0">
              <a:solidFill>
                <a:schemeClr val="accent2"/>
              </a:solidFill>
            </a:endParaRPr>
          </a:p>
          <a:p>
            <a:r>
              <a:rPr lang="en-GB" sz="2800" dirty="0">
                <a:solidFill>
                  <a:schemeClr val="bg1"/>
                </a:solidFill>
              </a:rPr>
              <a:t>Choose any 1 of your liking and search about it. Share what you learnt in class.</a:t>
            </a:r>
          </a:p>
        </p:txBody>
      </p:sp>
    </p:spTree>
    <p:extLst>
      <p:ext uri="{BB962C8B-B14F-4D97-AF65-F5344CB8AC3E}">
        <p14:creationId xmlns:p14="http://schemas.microsoft.com/office/powerpoint/2010/main" val="3322355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D4C0F84-DC33-C318-9257-4E0AEB744B12}"/>
              </a:ext>
            </a:extLst>
          </p:cNvPr>
          <p:cNvSpPr txBox="1"/>
          <p:nvPr/>
        </p:nvSpPr>
        <p:spPr>
          <a:xfrm>
            <a:off x="833180" y="251924"/>
            <a:ext cx="10772775" cy="7017306"/>
          </a:xfrm>
          <a:prstGeom prst="rect">
            <a:avLst/>
          </a:prstGeom>
          <a:noFill/>
        </p:spPr>
        <p:txBody>
          <a:bodyPr wrap="square" rtlCol="0">
            <a:spAutoFit/>
          </a:bodyPr>
          <a:lstStyle/>
          <a:p>
            <a:r>
              <a:rPr lang="en-GB" sz="5400" dirty="0">
                <a:solidFill>
                  <a:schemeClr val="accent2"/>
                </a:solidFill>
              </a:rPr>
              <a:t>Chat Bots</a:t>
            </a:r>
          </a:p>
          <a:p>
            <a:endParaRPr lang="en-GB" sz="5400" dirty="0">
              <a:solidFill>
                <a:schemeClr val="accent2"/>
              </a:solidFill>
            </a:endParaRPr>
          </a:p>
          <a:p>
            <a:r>
              <a:rPr lang="en-GB" sz="3600" dirty="0">
                <a:solidFill>
                  <a:schemeClr val="bg1"/>
                </a:solidFill>
              </a:rPr>
              <a:t>Its key task is to answer user questions with instant messages. Therefore it needs to understand human language, and also generate it (as a reply)</a:t>
            </a:r>
          </a:p>
          <a:p>
            <a:endParaRPr lang="en-GB" sz="3600" dirty="0">
              <a:solidFill>
                <a:schemeClr val="bg1"/>
              </a:solidFill>
            </a:endParaRPr>
          </a:p>
          <a:p>
            <a:endParaRPr lang="en-GB" sz="5400" dirty="0">
              <a:solidFill>
                <a:schemeClr val="bg1"/>
              </a:solidFill>
            </a:endParaRPr>
          </a:p>
          <a:p>
            <a:r>
              <a:rPr lang="en-GB" sz="3600" dirty="0">
                <a:solidFill>
                  <a:schemeClr val="accent2"/>
                </a:solidFill>
              </a:rPr>
              <a:t>Workshop</a:t>
            </a:r>
            <a:r>
              <a:rPr lang="en-GB" sz="3600" dirty="0">
                <a:solidFill>
                  <a:schemeClr val="bg1"/>
                </a:solidFill>
              </a:rPr>
              <a:t>: try this out and comment on its performance! </a:t>
            </a:r>
            <a:r>
              <a:rPr lang="en-GB" sz="5400" dirty="0">
                <a:solidFill>
                  <a:schemeClr val="bg1"/>
                </a:solidFill>
              </a:rPr>
              <a:t>https://chat.kuki.ai/chat</a:t>
            </a:r>
          </a:p>
          <a:p>
            <a:pPr marL="685800" indent="-685800">
              <a:buFont typeface="Arial" panose="020B0604020202020204" pitchFamily="34" charset="0"/>
              <a:buChar char="•"/>
            </a:pPr>
            <a:endParaRPr lang="en-GB" sz="5400" dirty="0">
              <a:solidFill>
                <a:schemeClr val="bg1"/>
              </a:solidFill>
            </a:endParaRPr>
          </a:p>
        </p:txBody>
      </p:sp>
    </p:spTree>
    <p:extLst>
      <p:ext uri="{BB962C8B-B14F-4D97-AF65-F5344CB8AC3E}">
        <p14:creationId xmlns:p14="http://schemas.microsoft.com/office/powerpoint/2010/main" val="653342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662</Words>
  <Application>Microsoft Office PowerPoint</Application>
  <PresentationFormat>Widescreen</PresentationFormat>
  <Paragraphs>92</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Lato</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Elaine Vassallo</dc:creator>
  <cp:lastModifiedBy>Kassandra Calleja</cp:lastModifiedBy>
  <cp:revision>9</cp:revision>
  <dcterms:created xsi:type="dcterms:W3CDTF">2023-02-01T10:05:58Z</dcterms:created>
  <dcterms:modified xsi:type="dcterms:W3CDTF">2025-01-17T10:34:52Z</dcterms:modified>
</cp:coreProperties>
</file>