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57" r:id="rId6"/>
    <p:sldId id="260" r:id="rId7"/>
    <p:sldId id="281" r:id="rId8"/>
    <p:sldId id="259" r:id="rId9"/>
    <p:sldId id="265" r:id="rId10"/>
    <p:sldId id="261" r:id="rId11"/>
    <p:sldId id="262" r:id="rId12"/>
    <p:sldId id="295" r:id="rId13"/>
    <p:sldId id="267" r:id="rId14"/>
    <p:sldId id="299" r:id="rId15"/>
    <p:sldId id="298" r:id="rId16"/>
    <p:sldId id="280" r:id="rId17"/>
    <p:sldId id="300" r:id="rId18"/>
    <p:sldId id="302" r:id="rId19"/>
    <p:sldId id="296" r:id="rId20"/>
    <p:sldId id="289" r:id="rId21"/>
    <p:sldId id="290" r:id="rId22"/>
    <p:sldId id="273" r:id="rId23"/>
    <p:sldId id="285" r:id="rId24"/>
    <p:sldId id="297" r:id="rId25"/>
    <p:sldId id="291" r:id="rId26"/>
    <p:sldId id="301" r:id="rId27"/>
    <p:sldId id="270" r:id="rId28"/>
    <p:sldId id="287" r:id="rId29"/>
    <p:sldId id="276" r:id="rId30"/>
    <p:sldId id="266" r:id="rId31"/>
    <p:sldId id="282" r:id="rId32"/>
  </p:sldIdLst>
  <p:sldSz cx="12192000" cy="6858000"/>
  <p:notesSz cx="6858000"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hammed Çagli" initials="MÇ" lastIdx="2" clrIdx="0">
    <p:extLst>
      <p:ext uri="{19B8F6BF-5375-455C-9EA6-DF929625EA0E}">
        <p15:presenceInfo xmlns:p15="http://schemas.microsoft.com/office/powerpoint/2012/main" userId="S::caglim@talnet.nl::06aa13cc-236a-41f9-8bfb-1c2aedb642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174AD"/>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ABD15-7B4C-464E-A74A-15B4F34D1266}" v="1" dt="2024-10-14T11:42:41.59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e Honselaar" userId="cb90323b-346d-4ebf-aa8c-b369595282ec" providerId="ADAL" clId="{884B830B-695F-4D96-BD18-A15820C8C444}"/>
    <pc:docChg chg="delSld">
      <pc:chgData name="Sanne Honselaar" userId="cb90323b-346d-4ebf-aa8c-b369595282ec" providerId="ADAL" clId="{884B830B-695F-4D96-BD18-A15820C8C444}" dt="2022-03-03T11:01:38.910" v="3" actId="47"/>
      <pc:docMkLst>
        <pc:docMk/>
      </pc:docMkLst>
      <pc:sldChg chg="del">
        <pc:chgData name="Sanne Honselaar" userId="cb90323b-346d-4ebf-aa8c-b369595282ec" providerId="ADAL" clId="{884B830B-695F-4D96-BD18-A15820C8C444}" dt="2022-03-03T11:01:37.471" v="0" actId="47"/>
        <pc:sldMkLst>
          <pc:docMk/>
          <pc:sldMk cId="3843113748" sldId="293"/>
        </pc:sldMkLst>
      </pc:sldChg>
      <pc:sldChg chg="del">
        <pc:chgData name="Sanne Honselaar" userId="cb90323b-346d-4ebf-aa8c-b369595282ec" providerId="ADAL" clId="{884B830B-695F-4D96-BD18-A15820C8C444}" dt="2022-03-03T11:01:38.148" v="1" actId="47"/>
        <pc:sldMkLst>
          <pc:docMk/>
          <pc:sldMk cId="3709010837" sldId="303"/>
        </pc:sldMkLst>
      </pc:sldChg>
      <pc:sldChg chg="del">
        <pc:chgData name="Sanne Honselaar" userId="cb90323b-346d-4ebf-aa8c-b369595282ec" providerId="ADAL" clId="{884B830B-695F-4D96-BD18-A15820C8C444}" dt="2022-03-03T11:01:38.545" v="2" actId="47"/>
        <pc:sldMkLst>
          <pc:docMk/>
          <pc:sldMk cId="1613348948" sldId="304"/>
        </pc:sldMkLst>
      </pc:sldChg>
      <pc:sldChg chg="del">
        <pc:chgData name="Sanne Honselaar" userId="cb90323b-346d-4ebf-aa8c-b369595282ec" providerId="ADAL" clId="{884B830B-695F-4D96-BD18-A15820C8C444}" dt="2022-03-03T11:01:38.910" v="3" actId="47"/>
        <pc:sldMkLst>
          <pc:docMk/>
          <pc:sldMk cId="624315400" sldId="305"/>
        </pc:sldMkLst>
      </pc:sldChg>
    </pc:docChg>
  </pc:docChgLst>
  <pc:docChgLst>
    <pc:chgData name="Sanne Honselaar" userId="cb90323b-346d-4ebf-aa8c-b369595282ec" providerId="ADAL" clId="{560ABD15-7B4C-464E-A74A-15B4F34D1266}"/>
    <pc:docChg chg="modSld">
      <pc:chgData name="Sanne Honselaar" userId="cb90323b-346d-4ebf-aa8c-b369595282ec" providerId="ADAL" clId="{560ABD15-7B4C-464E-A74A-15B4F34D1266}" dt="2024-10-14T11:43:04.321" v="1" actId="1076"/>
      <pc:docMkLst>
        <pc:docMk/>
      </pc:docMkLst>
      <pc:sldChg chg="modSp mod">
        <pc:chgData name="Sanne Honselaar" userId="cb90323b-346d-4ebf-aa8c-b369595282ec" providerId="ADAL" clId="{560ABD15-7B4C-464E-A74A-15B4F34D1266}" dt="2024-10-14T11:43:04.321" v="1" actId="1076"/>
        <pc:sldMkLst>
          <pc:docMk/>
          <pc:sldMk cId="3153151133" sldId="259"/>
        </pc:sldMkLst>
        <pc:graphicFrameChg chg="mod">
          <ac:chgData name="Sanne Honselaar" userId="cb90323b-346d-4ebf-aa8c-b369595282ec" providerId="ADAL" clId="{560ABD15-7B4C-464E-A74A-15B4F34D1266}" dt="2024-10-14T11:42:41.592" v="0"/>
          <ac:graphicFrameMkLst>
            <pc:docMk/>
            <pc:sldMk cId="3153151133" sldId="259"/>
            <ac:graphicFrameMk id="6" creationId="{402ECC98-1DAC-4187-9716-EC1936A040C0}"/>
          </ac:graphicFrameMkLst>
        </pc:graphicFrameChg>
        <pc:picChg chg="mod">
          <ac:chgData name="Sanne Honselaar" userId="cb90323b-346d-4ebf-aa8c-b369595282ec" providerId="ADAL" clId="{560ABD15-7B4C-464E-A74A-15B4F34D1266}" dt="2024-10-14T11:43:04.321" v="1" actId="1076"/>
          <ac:picMkLst>
            <pc:docMk/>
            <pc:sldMk cId="3153151133" sldId="259"/>
            <ac:picMk id="4" creationId="{BFE3B09E-1110-41CA-80D6-A763A31B39F1}"/>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BD75E-434E-7F4A-B758-7378794197C6}" type="doc">
      <dgm:prSet loTypeId="urn:microsoft.com/office/officeart/2005/8/layout/venn2" loCatId="" qsTypeId="urn:microsoft.com/office/officeart/2005/8/quickstyle/simple1" qsCatId="simple" csTypeId="urn:microsoft.com/office/officeart/2005/8/colors/colorful4" csCatId="colorful" phldr="1"/>
      <dgm:spPr/>
      <dgm:t>
        <a:bodyPr/>
        <a:lstStyle/>
        <a:p>
          <a:endParaRPr lang="nl-NL"/>
        </a:p>
      </dgm:t>
    </dgm:pt>
    <dgm:pt modelId="{A86D8E44-14E5-874A-AF3D-35C9C2455980}">
      <dgm:prSet phldrT="[Tekst]" custT="1"/>
      <dgm:spPr>
        <a:solidFill>
          <a:srgbClr val="0070C0">
            <a:alpha val="83000"/>
          </a:srgbClr>
        </a:solidFill>
      </dgm:spPr>
      <dgm:t>
        <a:bodyPr/>
        <a:lstStyle/>
        <a:p>
          <a:endParaRPr lang="nl-NL" sz="1800" b="1"/>
        </a:p>
      </dgm:t>
    </dgm:pt>
    <dgm:pt modelId="{A28532FD-62AA-8942-806A-9E9DA7358BDA}" type="parTrans" cxnId="{7C5E484E-F198-DC43-8C0E-858FA17D38DA}">
      <dgm:prSet/>
      <dgm:spPr/>
      <dgm:t>
        <a:bodyPr/>
        <a:lstStyle/>
        <a:p>
          <a:endParaRPr lang="nl-NL"/>
        </a:p>
      </dgm:t>
    </dgm:pt>
    <dgm:pt modelId="{3B515427-CF55-A143-B26B-9BAA54ACD128}" type="sibTrans" cxnId="{7C5E484E-F198-DC43-8C0E-858FA17D38DA}">
      <dgm:prSet/>
      <dgm:spPr/>
      <dgm:t>
        <a:bodyPr/>
        <a:lstStyle/>
        <a:p>
          <a:endParaRPr lang="nl-NL"/>
        </a:p>
      </dgm:t>
    </dgm:pt>
    <dgm:pt modelId="{1B5396D2-B825-8449-9683-100D83CA48C5}">
      <dgm:prSet phldrT="[Tekst]" custT="1"/>
      <dgm:spPr>
        <a:solidFill>
          <a:srgbClr val="00C1F0">
            <a:alpha val="67000"/>
          </a:srgbClr>
        </a:solidFill>
      </dgm:spPr>
      <dgm:t>
        <a:bodyPr/>
        <a:lstStyle/>
        <a:p>
          <a:endParaRPr lang="nl-NL" sz="1000" b="1"/>
        </a:p>
      </dgm:t>
    </dgm:pt>
    <dgm:pt modelId="{2E23B324-25A0-5A48-AA77-4264A4D441AC}" type="parTrans" cxnId="{94BF339E-2E4A-8B4F-8002-9946092F7228}">
      <dgm:prSet/>
      <dgm:spPr/>
      <dgm:t>
        <a:bodyPr/>
        <a:lstStyle/>
        <a:p>
          <a:endParaRPr lang="nl-NL"/>
        </a:p>
      </dgm:t>
    </dgm:pt>
    <dgm:pt modelId="{0D5B9939-BF90-7443-BB3B-15FF8824499A}" type="sibTrans" cxnId="{94BF339E-2E4A-8B4F-8002-9946092F7228}">
      <dgm:prSet/>
      <dgm:spPr/>
      <dgm:t>
        <a:bodyPr/>
        <a:lstStyle/>
        <a:p>
          <a:endParaRPr lang="nl-NL"/>
        </a:p>
      </dgm:t>
    </dgm:pt>
    <dgm:pt modelId="{BC82E6AB-21E0-FD4F-B055-D3E4068E7C5B}">
      <dgm:prSet phldrT="[Tekst]" custT="1"/>
      <dgm:spPr>
        <a:blipFill dpi="0" rotWithShape="0">
          <a:blip xmlns:r="http://schemas.openxmlformats.org/officeDocument/2006/relationships" r:embed="rId1">
            <a:alphaModFix amt="30000"/>
          </a:blip>
          <a:srcRect/>
          <a:stretch>
            <a:fillRect/>
          </a:stretch>
        </a:blipFill>
      </dgm:spPr>
      <dgm:t>
        <a:bodyPr/>
        <a:lstStyle/>
        <a:p>
          <a:r>
            <a:rPr lang="nl-NL" sz="1800" b="1">
              <a:solidFill>
                <a:schemeClr val="bg1"/>
              </a:solidFill>
            </a:rPr>
            <a:t>WHY</a:t>
          </a:r>
          <a:br>
            <a:rPr lang="nl-NL" sz="1800"/>
          </a:br>
          <a:br>
            <a:rPr lang="nl-NL" sz="1800"/>
          </a:br>
          <a:endParaRPr lang="nl-NL" sz="1000" b="0"/>
        </a:p>
      </dgm:t>
    </dgm:pt>
    <dgm:pt modelId="{3DD755B1-45F5-9D47-ADB5-C9A4857DECB9}" type="sibTrans" cxnId="{7E09BFBE-B3B3-4149-B71A-795B1A22838D}">
      <dgm:prSet/>
      <dgm:spPr/>
      <dgm:t>
        <a:bodyPr/>
        <a:lstStyle/>
        <a:p>
          <a:endParaRPr lang="nl-NL"/>
        </a:p>
      </dgm:t>
    </dgm:pt>
    <dgm:pt modelId="{08BF17A9-2D3C-074A-8A70-80FC04F2039C}" type="parTrans" cxnId="{7E09BFBE-B3B3-4149-B71A-795B1A22838D}">
      <dgm:prSet/>
      <dgm:spPr/>
      <dgm:t>
        <a:bodyPr/>
        <a:lstStyle/>
        <a:p>
          <a:endParaRPr lang="nl-NL"/>
        </a:p>
      </dgm:t>
    </dgm:pt>
    <dgm:pt modelId="{BBBFEE72-19AB-6641-AADD-4D3960CBD6B6}" type="pres">
      <dgm:prSet presAssocID="{970BD75E-434E-7F4A-B758-7378794197C6}" presName="Name0" presStyleCnt="0">
        <dgm:presLayoutVars>
          <dgm:chMax val="7"/>
          <dgm:resizeHandles val="exact"/>
        </dgm:presLayoutVars>
      </dgm:prSet>
      <dgm:spPr/>
    </dgm:pt>
    <dgm:pt modelId="{3A8BF93C-BEAD-2643-9F24-7CEFEB3EFA7F}" type="pres">
      <dgm:prSet presAssocID="{970BD75E-434E-7F4A-B758-7378794197C6}" presName="comp1" presStyleCnt="0"/>
      <dgm:spPr/>
    </dgm:pt>
    <dgm:pt modelId="{19F6C34D-3C49-A348-8B8E-AC07F0EF9EF4}" type="pres">
      <dgm:prSet presAssocID="{970BD75E-434E-7F4A-B758-7378794197C6}" presName="circle1" presStyleLbl="node1" presStyleIdx="0" presStyleCnt="3" custLinFactNeighborX="8566"/>
      <dgm:spPr/>
    </dgm:pt>
    <dgm:pt modelId="{A2A4532D-C664-F946-A864-D3B3F4330347}" type="pres">
      <dgm:prSet presAssocID="{970BD75E-434E-7F4A-B758-7378794197C6}" presName="c1text" presStyleLbl="node1" presStyleIdx="0" presStyleCnt="3">
        <dgm:presLayoutVars>
          <dgm:bulletEnabled val="1"/>
        </dgm:presLayoutVars>
      </dgm:prSet>
      <dgm:spPr/>
    </dgm:pt>
    <dgm:pt modelId="{DC2A41C3-66B4-6E44-A331-30B033D6D250}" type="pres">
      <dgm:prSet presAssocID="{970BD75E-434E-7F4A-B758-7378794197C6}" presName="comp2" presStyleCnt="0"/>
      <dgm:spPr/>
    </dgm:pt>
    <dgm:pt modelId="{7F2D91D9-A143-994F-8402-C3293BBC3B2E}" type="pres">
      <dgm:prSet presAssocID="{970BD75E-434E-7F4A-B758-7378794197C6}" presName="circle2" presStyleLbl="node1" presStyleIdx="1" presStyleCnt="3" custLinFactNeighborX="11416" custLinFactNeighborY="211"/>
      <dgm:spPr/>
    </dgm:pt>
    <dgm:pt modelId="{97D574B5-EA12-E546-B6EC-04272218BBC1}" type="pres">
      <dgm:prSet presAssocID="{970BD75E-434E-7F4A-B758-7378794197C6}" presName="c2text" presStyleLbl="node1" presStyleIdx="1" presStyleCnt="3">
        <dgm:presLayoutVars>
          <dgm:bulletEnabled val="1"/>
        </dgm:presLayoutVars>
      </dgm:prSet>
      <dgm:spPr/>
    </dgm:pt>
    <dgm:pt modelId="{17DCB955-0BDA-0248-9283-CE8C244CBE23}" type="pres">
      <dgm:prSet presAssocID="{970BD75E-434E-7F4A-B758-7378794197C6}" presName="comp3" presStyleCnt="0"/>
      <dgm:spPr/>
    </dgm:pt>
    <dgm:pt modelId="{390150A9-2C1A-3948-BB37-25D2D3ACDDA9}" type="pres">
      <dgm:prSet presAssocID="{970BD75E-434E-7F4A-B758-7378794197C6}" presName="circle3" presStyleLbl="node1" presStyleIdx="2" presStyleCnt="3" custLinFactNeighborX="17129"/>
      <dgm:spPr/>
    </dgm:pt>
    <dgm:pt modelId="{5ECAC282-9F2E-9641-B79D-649F35CA95E1}" type="pres">
      <dgm:prSet presAssocID="{970BD75E-434E-7F4A-B758-7378794197C6}" presName="c3text" presStyleLbl="node1" presStyleIdx="2" presStyleCnt="3">
        <dgm:presLayoutVars>
          <dgm:bulletEnabled val="1"/>
        </dgm:presLayoutVars>
      </dgm:prSet>
      <dgm:spPr/>
    </dgm:pt>
  </dgm:ptLst>
  <dgm:cxnLst>
    <dgm:cxn modelId="{2B116E0A-57C5-E84D-8631-FB516ABE9E67}" type="presOf" srcId="{BC82E6AB-21E0-FD4F-B055-D3E4068E7C5B}" destId="{390150A9-2C1A-3948-BB37-25D2D3ACDDA9}" srcOrd="0" destOrd="0" presId="urn:microsoft.com/office/officeart/2005/8/layout/venn2"/>
    <dgm:cxn modelId="{0B03A95F-09E0-9D46-87A5-1977C9B47989}" type="presOf" srcId="{A86D8E44-14E5-874A-AF3D-35C9C2455980}" destId="{19F6C34D-3C49-A348-8B8E-AC07F0EF9EF4}" srcOrd="0" destOrd="0" presId="urn:microsoft.com/office/officeart/2005/8/layout/venn2"/>
    <dgm:cxn modelId="{7C5E484E-F198-DC43-8C0E-858FA17D38DA}" srcId="{970BD75E-434E-7F4A-B758-7378794197C6}" destId="{A86D8E44-14E5-874A-AF3D-35C9C2455980}" srcOrd="0" destOrd="0" parTransId="{A28532FD-62AA-8942-806A-9E9DA7358BDA}" sibTransId="{3B515427-CF55-A143-B26B-9BAA54ACD128}"/>
    <dgm:cxn modelId="{A8871270-5E27-E24F-8D37-63EC7435A462}" type="presOf" srcId="{1B5396D2-B825-8449-9683-100D83CA48C5}" destId="{97D574B5-EA12-E546-B6EC-04272218BBC1}" srcOrd="1" destOrd="0" presId="urn:microsoft.com/office/officeart/2005/8/layout/venn2"/>
    <dgm:cxn modelId="{D0EF6876-BE90-6646-B5BA-011A22714AD4}" type="presOf" srcId="{BC82E6AB-21E0-FD4F-B055-D3E4068E7C5B}" destId="{5ECAC282-9F2E-9641-B79D-649F35CA95E1}" srcOrd="1" destOrd="0" presId="urn:microsoft.com/office/officeart/2005/8/layout/venn2"/>
    <dgm:cxn modelId="{94BF339E-2E4A-8B4F-8002-9946092F7228}" srcId="{970BD75E-434E-7F4A-B758-7378794197C6}" destId="{1B5396D2-B825-8449-9683-100D83CA48C5}" srcOrd="1" destOrd="0" parTransId="{2E23B324-25A0-5A48-AA77-4264A4D441AC}" sibTransId="{0D5B9939-BF90-7443-BB3B-15FF8824499A}"/>
    <dgm:cxn modelId="{FEBC909E-36C8-D145-A209-BBC2D9EB417A}" type="presOf" srcId="{1B5396D2-B825-8449-9683-100D83CA48C5}" destId="{7F2D91D9-A143-994F-8402-C3293BBC3B2E}" srcOrd="0" destOrd="0" presId="urn:microsoft.com/office/officeart/2005/8/layout/venn2"/>
    <dgm:cxn modelId="{59BE61AA-07B6-8347-9399-A959A22B1FBF}" type="presOf" srcId="{A86D8E44-14E5-874A-AF3D-35C9C2455980}" destId="{A2A4532D-C664-F946-A864-D3B3F4330347}" srcOrd="1" destOrd="0" presId="urn:microsoft.com/office/officeart/2005/8/layout/venn2"/>
    <dgm:cxn modelId="{7E09BFBE-B3B3-4149-B71A-795B1A22838D}" srcId="{970BD75E-434E-7F4A-B758-7378794197C6}" destId="{BC82E6AB-21E0-FD4F-B055-D3E4068E7C5B}" srcOrd="2" destOrd="0" parTransId="{08BF17A9-2D3C-074A-8A70-80FC04F2039C}" sibTransId="{3DD755B1-45F5-9D47-ADB5-C9A4857DECB9}"/>
    <dgm:cxn modelId="{1F1BCDE6-23F5-D54B-A124-237DD1E3D19A}" type="presOf" srcId="{970BD75E-434E-7F4A-B758-7378794197C6}" destId="{BBBFEE72-19AB-6641-AADD-4D3960CBD6B6}" srcOrd="0" destOrd="0" presId="urn:microsoft.com/office/officeart/2005/8/layout/venn2"/>
    <dgm:cxn modelId="{A8CFA876-30D3-9041-97A1-A2542C401024}" type="presParOf" srcId="{BBBFEE72-19AB-6641-AADD-4D3960CBD6B6}" destId="{3A8BF93C-BEAD-2643-9F24-7CEFEB3EFA7F}" srcOrd="0" destOrd="0" presId="urn:microsoft.com/office/officeart/2005/8/layout/venn2"/>
    <dgm:cxn modelId="{B57598BB-956C-6545-B75B-F0D921134B70}" type="presParOf" srcId="{3A8BF93C-BEAD-2643-9F24-7CEFEB3EFA7F}" destId="{19F6C34D-3C49-A348-8B8E-AC07F0EF9EF4}" srcOrd="0" destOrd="0" presId="urn:microsoft.com/office/officeart/2005/8/layout/venn2"/>
    <dgm:cxn modelId="{142F88DE-446A-9A40-9C40-C89C7A46F0DC}" type="presParOf" srcId="{3A8BF93C-BEAD-2643-9F24-7CEFEB3EFA7F}" destId="{A2A4532D-C664-F946-A864-D3B3F4330347}" srcOrd="1" destOrd="0" presId="urn:microsoft.com/office/officeart/2005/8/layout/venn2"/>
    <dgm:cxn modelId="{9E366EE3-0F73-0E4E-920F-81D18D39B30D}" type="presParOf" srcId="{BBBFEE72-19AB-6641-AADD-4D3960CBD6B6}" destId="{DC2A41C3-66B4-6E44-A331-30B033D6D250}" srcOrd="1" destOrd="0" presId="urn:microsoft.com/office/officeart/2005/8/layout/venn2"/>
    <dgm:cxn modelId="{3F135C36-016A-CC4A-83D4-1757F9A971F7}" type="presParOf" srcId="{DC2A41C3-66B4-6E44-A331-30B033D6D250}" destId="{7F2D91D9-A143-994F-8402-C3293BBC3B2E}" srcOrd="0" destOrd="0" presId="urn:microsoft.com/office/officeart/2005/8/layout/venn2"/>
    <dgm:cxn modelId="{FDD9DA27-BCD2-9E41-94D8-22C4832F944E}" type="presParOf" srcId="{DC2A41C3-66B4-6E44-A331-30B033D6D250}" destId="{97D574B5-EA12-E546-B6EC-04272218BBC1}" srcOrd="1" destOrd="0" presId="urn:microsoft.com/office/officeart/2005/8/layout/venn2"/>
    <dgm:cxn modelId="{48F2589B-3295-B94F-93E9-E2A96E902C45}" type="presParOf" srcId="{BBBFEE72-19AB-6641-AADD-4D3960CBD6B6}" destId="{17DCB955-0BDA-0248-9283-CE8C244CBE23}" srcOrd="2" destOrd="0" presId="urn:microsoft.com/office/officeart/2005/8/layout/venn2"/>
    <dgm:cxn modelId="{25DD86E6-F4DA-8044-92B4-069B5FAA7B0D}" type="presParOf" srcId="{17DCB955-0BDA-0248-9283-CE8C244CBE23}" destId="{390150A9-2C1A-3948-BB37-25D2D3ACDDA9}" srcOrd="0" destOrd="0" presId="urn:microsoft.com/office/officeart/2005/8/layout/venn2"/>
    <dgm:cxn modelId="{9D2426D0-84BE-5C41-86D8-C6D0963134BE}" type="presParOf" srcId="{17DCB955-0BDA-0248-9283-CE8C244CBE23}" destId="{5ECAC282-9F2E-9641-B79D-649F35CA95E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E6134-828E-4E75-B32D-0E3376B34D90}"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nl-NL"/>
        </a:p>
      </dgm:t>
    </dgm:pt>
    <dgm:pt modelId="{BBB40C33-F4C3-4BD7-8834-F99F5F115B8E}">
      <dgm:prSet phldrT="[Tekst]"/>
      <dgm:spPr/>
      <dgm:t>
        <a:bodyPr/>
        <a:lstStyle/>
        <a:p>
          <a:r>
            <a:rPr lang="nl-NL" dirty="0"/>
            <a:t>Onderwijs met </a:t>
          </a:r>
          <a:r>
            <a:rPr lang="nl-NL" dirty="0" err="1"/>
            <a:t>challenges</a:t>
          </a:r>
          <a:endParaRPr lang="nl-NL" dirty="0"/>
        </a:p>
        <a:p>
          <a:endParaRPr lang="nl-NL" dirty="0"/>
        </a:p>
      </dgm:t>
    </dgm:pt>
    <dgm:pt modelId="{7D29C7F4-3A28-471D-9607-595DBCAC8131}" type="parTrans" cxnId="{A86172AF-5433-43B9-9DDA-58DFEDE1855C}">
      <dgm:prSet/>
      <dgm:spPr/>
      <dgm:t>
        <a:bodyPr/>
        <a:lstStyle/>
        <a:p>
          <a:endParaRPr lang="nl-NL"/>
        </a:p>
      </dgm:t>
    </dgm:pt>
    <dgm:pt modelId="{45E1D842-1980-4999-B600-5786FBC6F02E}" type="sibTrans" cxnId="{A86172AF-5433-43B9-9DDA-58DFEDE1855C}">
      <dgm:prSet/>
      <dgm:spPr/>
      <dgm:t>
        <a:bodyPr/>
        <a:lstStyle/>
        <a:p>
          <a:endParaRPr lang="nl-NL"/>
        </a:p>
      </dgm:t>
    </dgm:pt>
    <dgm:pt modelId="{05DDF553-9EE0-4A04-AA21-A92F9B715743}">
      <dgm:prSet phldrT="[Tekst]"/>
      <dgm:spPr/>
      <dgm:t>
        <a:bodyPr/>
        <a:lstStyle/>
        <a:p>
          <a:r>
            <a:rPr lang="nl-NL" err="1"/>
            <a:t>Self</a:t>
          </a:r>
          <a:r>
            <a:rPr lang="nl-NL"/>
            <a:t>-</a:t>
          </a:r>
          <a:br>
            <a:rPr lang="nl-NL"/>
          </a:br>
          <a:r>
            <a:rPr lang="nl-NL"/>
            <a:t>management en learner control</a:t>
          </a:r>
        </a:p>
      </dgm:t>
    </dgm:pt>
    <dgm:pt modelId="{18CB3181-4FC7-44D8-8B13-C7C154B0830E}" type="parTrans" cxnId="{C3334712-260F-4A2B-B60E-160C116B3547}">
      <dgm:prSet/>
      <dgm:spPr/>
      <dgm:t>
        <a:bodyPr/>
        <a:lstStyle/>
        <a:p>
          <a:endParaRPr lang="nl-NL"/>
        </a:p>
      </dgm:t>
    </dgm:pt>
    <dgm:pt modelId="{B2648235-C269-4D38-86CA-4B6F63F6E090}" type="sibTrans" cxnId="{C3334712-260F-4A2B-B60E-160C116B3547}">
      <dgm:prSet/>
      <dgm:spPr/>
      <dgm:t>
        <a:bodyPr/>
        <a:lstStyle/>
        <a:p>
          <a:endParaRPr lang="nl-NL"/>
        </a:p>
      </dgm:t>
    </dgm:pt>
    <dgm:pt modelId="{6F101E6B-D4A3-4891-B91D-4D177F696D0D}">
      <dgm:prSet phldrT="[Tekst]"/>
      <dgm:spPr/>
      <dgm:t>
        <a:bodyPr/>
        <a:lstStyle/>
        <a:p>
          <a:r>
            <a:rPr lang="nl-NL"/>
            <a:t>Hybride </a:t>
          </a:r>
          <a:br>
            <a:rPr lang="nl-NL"/>
          </a:br>
          <a:r>
            <a:rPr lang="nl-NL"/>
            <a:t>leren</a:t>
          </a:r>
        </a:p>
      </dgm:t>
    </dgm:pt>
    <dgm:pt modelId="{BF0508A4-9743-4E1E-A7CD-B7A053C64EEC}" type="parTrans" cxnId="{DF550B9B-0E90-4794-9ECA-7B0C83715445}">
      <dgm:prSet/>
      <dgm:spPr/>
      <dgm:t>
        <a:bodyPr/>
        <a:lstStyle/>
        <a:p>
          <a:endParaRPr lang="nl-NL"/>
        </a:p>
      </dgm:t>
    </dgm:pt>
    <dgm:pt modelId="{1CDB28E8-CDE7-4BBB-BE52-1A13FEC1EA13}" type="sibTrans" cxnId="{DF550B9B-0E90-4794-9ECA-7B0C83715445}">
      <dgm:prSet/>
      <dgm:spPr/>
      <dgm:t>
        <a:bodyPr/>
        <a:lstStyle/>
        <a:p>
          <a:endParaRPr lang="nl-NL"/>
        </a:p>
      </dgm:t>
    </dgm:pt>
    <dgm:pt modelId="{1D6C3B89-A04B-4813-AB76-7960CA7AC10B}">
      <dgm:prSet phldrT="[Tekst]"/>
      <dgm:spPr/>
      <dgm:t>
        <a:bodyPr/>
        <a:lstStyle/>
        <a:p>
          <a:r>
            <a:rPr lang="nl-NL"/>
            <a:t>Continue en effectieve feedback</a:t>
          </a:r>
        </a:p>
      </dgm:t>
    </dgm:pt>
    <dgm:pt modelId="{34FFBCDF-9567-4CAF-B266-536D89D88F5B}" type="parTrans" cxnId="{BCD58D40-92D7-4010-8D46-7A0E4B567357}">
      <dgm:prSet/>
      <dgm:spPr/>
      <dgm:t>
        <a:bodyPr/>
        <a:lstStyle/>
        <a:p>
          <a:endParaRPr lang="nl-NL"/>
        </a:p>
      </dgm:t>
    </dgm:pt>
    <dgm:pt modelId="{37D0C995-79CF-4A62-BB23-170C5EA0EF3C}" type="sibTrans" cxnId="{BCD58D40-92D7-4010-8D46-7A0E4B567357}">
      <dgm:prSet/>
      <dgm:spPr/>
      <dgm:t>
        <a:bodyPr/>
        <a:lstStyle/>
        <a:p>
          <a:endParaRPr lang="nl-NL"/>
        </a:p>
      </dgm:t>
    </dgm:pt>
    <dgm:pt modelId="{0DA161A4-139C-4659-9C66-8DF33A3F8913}">
      <dgm:prSet phldrT="[Tekst]"/>
      <dgm:spPr/>
      <dgm:t>
        <a:bodyPr/>
        <a:lstStyle/>
        <a:p>
          <a:r>
            <a:rPr lang="nl-NL"/>
            <a:t>Gespreid leiderschap</a:t>
          </a:r>
        </a:p>
      </dgm:t>
    </dgm:pt>
    <dgm:pt modelId="{4F92CFDC-0593-42F9-AB23-B829DEF51796}" type="parTrans" cxnId="{9614FE13-5656-4249-B3F3-0C85AFF0AD7D}">
      <dgm:prSet/>
      <dgm:spPr/>
      <dgm:t>
        <a:bodyPr/>
        <a:lstStyle/>
        <a:p>
          <a:endParaRPr lang="nl-NL"/>
        </a:p>
      </dgm:t>
    </dgm:pt>
    <dgm:pt modelId="{483BC7FE-C5C3-449C-8D51-D67FC8094218}" type="sibTrans" cxnId="{9614FE13-5656-4249-B3F3-0C85AFF0AD7D}">
      <dgm:prSet/>
      <dgm:spPr/>
      <dgm:t>
        <a:bodyPr/>
        <a:lstStyle/>
        <a:p>
          <a:endParaRPr lang="nl-NL"/>
        </a:p>
      </dgm:t>
    </dgm:pt>
    <dgm:pt modelId="{5621F5B7-5973-463A-84E2-30496D45D103}">
      <dgm:prSet phldrT="[Tekst]"/>
      <dgm:spPr/>
      <dgm:t>
        <a:bodyPr/>
        <a:lstStyle/>
        <a:p>
          <a:r>
            <a:rPr lang="nl-NL"/>
            <a:t>Autonomie-onder-</a:t>
          </a:r>
          <a:br>
            <a:rPr lang="nl-NL"/>
          </a:br>
          <a:r>
            <a:rPr lang="nl-NL"/>
            <a:t>steunend lesgeven</a:t>
          </a:r>
        </a:p>
      </dgm:t>
    </dgm:pt>
    <dgm:pt modelId="{B5B4AC00-EB2E-450C-94AA-AE1FCF3AE7F8}" type="parTrans" cxnId="{CAA49796-98C7-41FB-8633-6361C9506F3A}">
      <dgm:prSet/>
      <dgm:spPr/>
      <dgm:t>
        <a:bodyPr/>
        <a:lstStyle/>
        <a:p>
          <a:endParaRPr lang="nl-NL"/>
        </a:p>
      </dgm:t>
    </dgm:pt>
    <dgm:pt modelId="{412ED0E7-C12F-4FE6-A63B-129E8C6D0206}" type="sibTrans" cxnId="{CAA49796-98C7-41FB-8633-6361C9506F3A}">
      <dgm:prSet/>
      <dgm:spPr/>
      <dgm:t>
        <a:bodyPr/>
        <a:lstStyle/>
        <a:p>
          <a:endParaRPr lang="nl-NL"/>
        </a:p>
      </dgm:t>
    </dgm:pt>
    <dgm:pt modelId="{477A44F1-33DC-417C-80CF-6C49F238EF66}">
      <dgm:prSet phldrT="[Tekst]"/>
      <dgm:spPr/>
      <dgm:t>
        <a:bodyPr/>
        <a:lstStyle/>
        <a:p>
          <a:r>
            <a:rPr lang="nl-NL"/>
            <a:t>Peer-</a:t>
          </a:r>
          <a:br>
            <a:rPr lang="nl-NL"/>
          </a:br>
          <a:r>
            <a:rPr lang="nl-NL"/>
            <a:t>learning</a:t>
          </a:r>
        </a:p>
      </dgm:t>
    </dgm:pt>
    <dgm:pt modelId="{F3BDBE27-4EDD-46DB-A26F-0F7C6EF99592}" type="parTrans" cxnId="{EA716037-555F-456A-ACFE-1873505617F4}">
      <dgm:prSet/>
      <dgm:spPr/>
      <dgm:t>
        <a:bodyPr/>
        <a:lstStyle/>
        <a:p>
          <a:endParaRPr lang="nl-NL"/>
        </a:p>
      </dgm:t>
    </dgm:pt>
    <dgm:pt modelId="{DA02946C-8945-46B2-8E42-B20048301502}" type="sibTrans" cxnId="{EA716037-555F-456A-ACFE-1873505617F4}">
      <dgm:prSet/>
      <dgm:spPr/>
      <dgm:t>
        <a:bodyPr/>
        <a:lstStyle/>
        <a:p>
          <a:endParaRPr lang="nl-NL"/>
        </a:p>
      </dgm:t>
    </dgm:pt>
    <dgm:pt modelId="{704EE142-B12D-4ADC-8DE4-5EAA28E6AB3D}">
      <dgm:prSet phldrT="[Tekst]"/>
      <dgm:spPr/>
      <dgm:t>
        <a:bodyPr/>
        <a:lstStyle/>
        <a:p>
          <a:r>
            <a:rPr lang="nl-NL"/>
            <a:t>Coaching</a:t>
          </a:r>
        </a:p>
      </dgm:t>
    </dgm:pt>
    <dgm:pt modelId="{FC0F1609-EEF4-4F50-8739-7A58FCC60421}" type="parTrans" cxnId="{8ED8062F-D96C-48EC-93B9-617871413740}">
      <dgm:prSet/>
      <dgm:spPr/>
      <dgm:t>
        <a:bodyPr/>
        <a:lstStyle/>
        <a:p>
          <a:endParaRPr lang="nl-NL"/>
        </a:p>
      </dgm:t>
    </dgm:pt>
    <dgm:pt modelId="{DC5F2182-558F-409A-A07F-AAA6D934A546}" type="sibTrans" cxnId="{8ED8062F-D96C-48EC-93B9-617871413740}">
      <dgm:prSet/>
      <dgm:spPr/>
      <dgm:t>
        <a:bodyPr/>
        <a:lstStyle/>
        <a:p>
          <a:endParaRPr lang="nl-NL"/>
        </a:p>
      </dgm:t>
    </dgm:pt>
    <dgm:pt modelId="{E84369EC-BA36-4078-8826-0FEEC11BC7E7}" type="pres">
      <dgm:prSet presAssocID="{A92E6134-828E-4E75-B32D-0E3376B34D90}" presName="Name0" presStyleCnt="0">
        <dgm:presLayoutVars>
          <dgm:chMax val="3"/>
          <dgm:chPref val="1"/>
          <dgm:dir/>
          <dgm:animLvl val="lvl"/>
          <dgm:resizeHandles/>
        </dgm:presLayoutVars>
      </dgm:prSet>
      <dgm:spPr/>
    </dgm:pt>
    <dgm:pt modelId="{984F71E8-F244-4DD5-A407-6B0CE8D8650D}" type="pres">
      <dgm:prSet presAssocID="{A92E6134-828E-4E75-B32D-0E3376B34D90}" presName="outerBox" presStyleCnt="0"/>
      <dgm:spPr/>
    </dgm:pt>
    <dgm:pt modelId="{A732BF41-2F3A-4650-8E80-F122063C795E}" type="pres">
      <dgm:prSet presAssocID="{A92E6134-828E-4E75-B32D-0E3376B34D90}" presName="outerBoxParent" presStyleLbl="node1" presStyleIdx="0" presStyleCnt="1" custLinFactNeighborY="-1937"/>
      <dgm:spPr/>
    </dgm:pt>
    <dgm:pt modelId="{F7AF1B48-C9D1-4A8F-8885-FF22CA2D09BA}" type="pres">
      <dgm:prSet presAssocID="{A92E6134-828E-4E75-B32D-0E3376B34D90}" presName="outerBoxChildren" presStyleCnt="0"/>
      <dgm:spPr/>
    </dgm:pt>
    <dgm:pt modelId="{ABFC57C8-E1A7-4A64-B45A-88A789B4F167}" type="pres">
      <dgm:prSet presAssocID="{05DDF553-9EE0-4A04-AA21-A92F9B715743}" presName="oChild" presStyleLbl="fgAcc1" presStyleIdx="0" presStyleCnt="7">
        <dgm:presLayoutVars>
          <dgm:bulletEnabled val="1"/>
        </dgm:presLayoutVars>
      </dgm:prSet>
      <dgm:spPr/>
    </dgm:pt>
    <dgm:pt modelId="{F02EEF40-A750-4557-B12D-17283C493D1C}" type="pres">
      <dgm:prSet presAssocID="{B2648235-C269-4D38-86CA-4B6F63F6E090}" presName="outerSibTrans" presStyleCnt="0"/>
      <dgm:spPr/>
    </dgm:pt>
    <dgm:pt modelId="{A0CF9097-64D6-4F04-AD46-8CB1373FBCFB}" type="pres">
      <dgm:prSet presAssocID="{5621F5B7-5973-463A-84E2-30496D45D103}" presName="oChild" presStyleLbl="fgAcc1" presStyleIdx="1" presStyleCnt="7">
        <dgm:presLayoutVars>
          <dgm:bulletEnabled val="1"/>
        </dgm:presLayoutVars>
      </dgm:prSet>
      <dgm:spPr/>
    </dgm:pt>
    <dgm:pt modelId="{843A217A-12C1-4AAB-AD5A-70E5C3A8685C}" type="pres">
      <dgm:prSet presAssocID="{412ED0E7-C12F-4FE6-A63B-129E8C6D0206}" presName="outerSibTrans" presStyleCnt="0"/>
      <dgm:spPr/>
    </dgm:pt>
    <dgm:pt modelId="{B6869B35-F54D-410A-873F-452CA36D77A8}" type="pres">
      <dgm:prSet presAssocID="{6F101E6B-D4A3-4891-B91D-4D177F696D0D}" presName="oChild" presStyleLbl="fgAcc1" presStyleIdx="2" presStyleCnt="7">
        <dgm:presLayoutVars>
          <dgm:bulletEnabled val="1"/>
        </dgm:presLayoutVars>
      </dgm:prSet>
      <dgm:spPr/>
    </dgm:pt>
    <dgm:pt modelId="{AFDCC67F-011F-402A-8D5E-8C04319C492C}" type="pres">
      <dgm:prSet presAssocID="{1CDB28E8-CDE7-4BBB-BE52-1A13FEC1EA13}" presName="outerSibTrans" presStyleCnt="0"/>
      <dgm:spPr/>
    </dgm:pt>
    <dgm:pt modelId="{6D7F85F5-44A3-4AA1-8DF4-93F283D5E6AC}" type="pres">
      <dgm:prSet presAssocID="{0DA161A4-139C-4659-9C66-8DF33A3F8913}" presName="oChild" presStyleLbl="fgAcc1" presStyleIdx="3" presStyleCnt="7">
        <dgm:presLayoutVars>
          <dgm:bulletEnabled val="1"/>
        </dgm:presLayoutVars>
      </dgm:prSet>
      <dgm:spPr/>
    </dgm:pt>
    <dgm:pt modelId="{0116102E-5ECC-443E-8FE4-6EFEA69DEC3E}" type="pres">
      <dgm:prSet presAssocID="{483BC7FE-C5C3-449C-8D51-D67FC8094218}" presName="outerSibTrans" presStyleCnt="0"/>
      <dgm:spPr/>
    </dgm:pt>
    <dgm:pt modelId="{0EF1F98C-8719-435F-AD71-952BDB814962}" type="pres">
      <dgm:prSet presAssocID="{1D6C3B89-A04B-4813-AB76-7960CA7AC10B}" presName="oChild" presStyleLbl="fgAcc1" presStyleIdx="4" presStyleCnt="7">
        <dgm:presLayoutVars>
          <dgm:bulletEnabled val="1"/>
        </dgm:presLayoutVars>
      </dgm:prSet>
      <dgm:spPr/>
    </dgm:pt>
    <dgm:pt modelId="{1D8CA223-2DCC-4B6A-A6D0-13235CE296D6}" type="pres">
      <dgm:prSet presAssocID="{37D0C995-79CF-4A62-BB23-170C5EA0EF3C}" presName="outerSibTrans" presStyleCnt="0"/>
      <dgm:spPr/>
    </dgm:pt>
    <dgm:pt modelId="{C7C7F8D1-AE7C-433B-B4C4-A3C46AEED32E}" type="pres">
      <dgm:prSet presAssocID="{477A44F1-33DC-417C-80CF-6C49F238EF66}" presName="oChild" presStyleLbl="fgAcc1" presStyleIdx="5" presStyleCnt="7">
        <dgm:presLayoutVars>
          <dgm:bulletEnabled val="1"/>
        </dgm:presLayoutVars>
      </dgm:prSet>
      <dgm:spPr/>
    </dgm:pt>
    <dgm:pt modelId="{887DB3A7-A839-48CA-8298-19A65B0F7B0B}" type="pres">
      <dgm:prSet presAssocID="{DA02946C-8945-46B2-8E42-B20048301502}" presName="outerSibTrans" presStyleCnt="0"/>
      <dgm:spPr/>
    </dgm:pt>
    <dgm:pt modelId="{07E30A9A-0170-4C3B-8B11-8040DCBC5FC3}" type="pres">
      <dgm:prSet presAssocID="{704EE142-B12D-4ADC-8DE4-5EAA28E6AB3D}" presName="oChild" presStyleLbl="fgAcc1" presStyleIdx="6" presStyleCnt="7">
        <dgm:presLayoutVars>
          <dgm:bulletEnabled val="1"/>
        </dgm:presLayoutVars>
      </dgm:prSet>
      <dgm:spPr/>
    </dgm:pt>
  </dgm:ptLst>
  <dgm:cxnLst>
    <dgm:cxn modelId="{32CD180D-F5A3-49F4-9164-1F7EA2A11FF7}" type="presOf" srcId="{5621F5B7-5973-463A-84E2-30496D45D103}" destId="{A0CF9097-64D6-4F04-AD46-8CB1373FBCFB}" srcOrd="0" destOrd="0" presId="urn:microsoft.com/office/officeart/2005/8/layout/target2"/>
    <dgm:cxn modelId="{C3334712-260F-4A2B-B60E-160C116B3547}" srcId="{BBB40C33-F4C3-4BD7-8834-F99F5F115B8E}" destId="{05DDF553-9EE0-4A04-AA21-A92F9B715743}" srcOrd="0" destOrd="0" parTransId="{18CB3181-4FC7-44D8-8B13-C7C154B0830E}" sibTransId="{B2648235-C269-4D38-86CA-4B6F63F6E090}"/>
    <dgm:cxn modelId="{9614FE13-5656-4249-B3F3-0C85AFF0AD7D}" srcId="{BBB40C33-F4C3-4BD7-8834-F99F5F115B8E}" destId="{0DA161A4-139C-4659-9C66-8DF33A3F8913}" srcOrd="3" destOrd="0" parTransId="{4F92CFDC-0593-42F9-AB23-B829DEF51796}" sibTransId="{483BC7FE-C5C3-449C-8D51-D67FC8094218}"/>
    <dgm:cxn modelId="{7B002928-AC38-4CD3-8F1D-6252964C0D6E}" type="presOf" srcId="{BBB40C33-F4C3-4BD7-8834-F99F5F115B8E}" destId="{A732BF41-2F3A-4650-8E80-F122063C795E}" srcOrd="0" destOrd="0" presId="urn:microsoft.com/office/officeart/2005/8/layout/target2"/>
    <dgm:cxn modelId="{8ED8062F-D96C-48EC-93B9-617871413740}" srcId="{BBB40C33-F4C3-4BD7-8834-F99F5F115B8E}" destId="{704EE142-B12D-4ADC-8DE4-5EAA28E6AB3D}" srcOrd="6" destOrd="0" parTransId="{FC0F1609-EEF4-4F50-8739-7A58FCC60421}" sibTransId="{DC5F2182-558F-409A-A07F-AAA6D934A546}"/>
    <dgm:cxn modelId="{EA716037-555F-456A-ACFE-1873505617F4}" srcId="{BBB40C33-F4C3-4BD7-8834-F99F5F115B8E}" destId="{477A44F1-33DC-417C-80CF-6C49F238EF66}" srcOrd="5" destOrd="0" parTransId="{F3BDBE27-4EDD-46DB-A26F-0F7C6EF99592}" sibTransId="{DA02946C-8945-46B2-8E42-B20048301502}"/>
    <dgm:cxn modelId="{BCD58D40-92D7-4010-8D46-7A0E4B567357}" srcId="{BBB40C33-F4C3-4BD7-8834-F99F5F115B8E}" destId="{1D6C3B89-A04B-4813-AB76-7960CA7AC10B}" srcOrd="4" destOrd="0" parTransId="{34FFBCDF-9567-4CAF-B266-536D89D88F5B}" sibTransId="{37D0C995-79CF-4A62-BB23-170C5EA0EF3C}"/>
    <dgm:cxn modelId="{0382F365-C729-4794-9FEE-43D465F5CBA1}" type="presOf" srcId="{477A44F1-33DC-417C-80CF-6C49F238EF66}" destId="{C7C7F8D1-AE7C-433B-B4C4-A3C46AEED32E}" srcOrd="0" destOrd="0" presId="urn:microsoft.com/office/officeart/2005/8/layout/target2"/>
    <dgm:cxn modelId="{C3B7B54B-E2C6-4275-8B34-063BA97CB5CA}" type="presOf" srcId="{05DDF553-9EE0-4A04-AA21-A92F9B715743}" destId="{ABFC57C8-E1A7-4A64-B45A-88A789B4F167}" srcOrd="0" destOrd="0" presId="urn:microsoft.com/office/officeart/2005/8/layout/target2"/>
    <dgm:cxn modelId="{ED8D4079-6EF9-4912-86AA-DC876D4D25A3}" type="presOf" srcId="{1D6C3B89-A04B-4813-AB76-7960CA7AC10B}" destId="{0EF1F98C-8719-435F-AD71-952BDB814962}" srcOrd="0" destOrd="0" presId="urn:microsoft.com/office/officeart/2005/8/layout/target2"/>
    <dgm:cxn modelId="{CAA49796-98C7-41FB-8633-6361C9506F3A}" srcId="{BBB40C33-F4C3-4BD7-8834-F99F5F115B8E}" destId="{5621F5B7-5973-463A-84E2-30496D45D103}" srcOrd="1" destOrd="0" parTransId="{B5B4AC00-EB2E-450C-94AA-AE1FCF3AE7F8}" sibTransId="{412ED0E7-C12F-4FE6-A63B-129E8C6D0206}"/>
    <dgm:cxn modelId="{DF550B9B-0E90-4794-9ECA-7B0C83715445}" srcId="{BBB40C33-F4C3-4BD7-8834-F99F5F115B8E}" destId="{6F101E6B-D4A3-4891-B91D-4D177F696D0D}" srcOrd="2" destOrd="0" parTransId="{BF0508A4-9743-4E1E-A7CD-B7A053C64EEC}" sibTransId="{1CDB28E8-CDE7-4BBB-BE52-1A13FEC1EA13}"/>
    <dgm:cxn modelId="{A86172AF-5433-43B9-9DDA-58DFEDE1855C}" srcId="{A92E6134-828E-4E75-B32D-0E3376B34D90}" destId="{BBB40C33-F4C3-4BD7-8834-F99F5F115B8E}" srcOrd="0" destOrd="0" parTransId="{7D29C7F4-3A28-471D-9607-595DBCAC8131}" sibTransId="{45E1D842-1980-4999-B600-5786FBC6F02E}"/>
    <dgm:cxn modelId="{0899C8C0-AC4E-41CD-BC82-8D7934E041B6}" type="presOf" srcId="{0DA161A4-139C-4659-9C66-8DF33A3F8913}" destId="{6D7F85F5-44A3-4AA1-8DF4-93F283D5E6AC}" srcOrd="0" destOrd="0" presId="urn:microsoft.com/office/officeart/2005/8/layout/target2"/>
    <dgm:cxn modelId="{833EBBDD-7615-46D7-B477-94C970E6E831}" type="presOf" srcId="{6F101E6B-D4A3-4891-B91D-4D177F696D0D}" destId="{B6869B35-F54D-410A-873F-452CA36D77A8}" srcOrd="0" destOrd="0" presId="urn:microsoft.com/office/officeart/2005/8/layout/target2"/>
    <dgm:cxn modelId="{2C2E0EE0-EE2D-43C1-8F3E-64B0E61B2E8D}" type="presOf" srcId="{A92E6134-828E-4E75-B32D-0E3376B34D90}" destId="{E84369EC-BA36-4078-8826-0FEEC11BC7E7}" srcOrd="0" destOrd="0" presId="urn:microsoft.com/office/officeart/2005/8/layout/target2"/>
    <dgm:cxn modelId="{0C01F6F5-3F49-48C1-8290-7CA2FA22B856}" type="presOf" srcId="{704EE142-B12D-4ADC-8DE4-5EAA28E6AB3D}" destId="{07E30A9A-0170-4C3B-8B11-8040DCBC5FC3}" srcOrd="0" destOrd="0" presId="urn:microsoft.com/office/officeart/2005/8/layout/target2"/>
    <dgm:cxn modelId="{592715A1-EC71-4EAB-83A1-48F5402CB6CF}" type="presParOf" srcId="{E84369EC-BA36-4078-8826-0FEEC11BC7E7}" destId="{984F71E8-F244-4DD5-A407-6B0CE8D8650D}" srcOrd="0" destOrd="0" presId="urn:microsoft.com/office/officeart/2005/8/layout/target2"/>
    <dgm:cxn modelId="{E430A5C9-C549-443F-91AC-86584365DEB2}" type="presParOf" srcId="{984F71E8-F244-4DD5-A407-6B0CE8D8650D}" destId="{A732BF41-2F3A-4650-8E80-F122063C795E}" srcOrd="0" destOrd="0" presId="urn:microsoft.com/office/officeart/2005/8/layout/target2"/>
    <dgm:cxn modelId="{3B8B4199-E337-4742-9732-1557E487E0CE}" type="presParOf" srcId="{984F71E8-F244-4DD5-A407-6B0CE8D8650D}" destId="{F7AF1B48-C9D1-4A8F-8885-FF22CA2D09BA}" srcOrd="1" destOrd="0" presId="urn:microsoft.com/office/officeart/2005/8/layout/target2"/>
    <dgm:cxn modelId="{B68CC0CB-BE09-4270-AB6D-83D6E5D9AFEB}" type="presParOf" srcId="{F7AF1B48-C9D1-4A8F-8885-FF22CA2D09BA}" destId="{ABFC57C8-E1A7-4A64-B45A-88A789B4F167}" srcOrd="0" destOrd="0" presId="urn:microsoft.com/office/officeart/2005/8/layout/target2"/>
    <dgm:cxn modelId="{B7BC56EE-0005-4CE2-8053-104BB3885412}" type="presParOf" srcId="{F7AF1B48-C9D1-4A8F-8885-FF22CA2D09BA}" destId="{F02EEF40-A750-4557-B12D-17283C493D1C}" srcOrd="1" destOrd="0" presId="urn:microsoft.com/office/officeart/2005/8/layout/target2"/>
    <dgm:cxn modelId="{06E2C95A-D1F1-42E4-AA7B-43FBE1A32AD6}" type="presParOf" srcId="{F7AF1B48-C9D1-4A8F-8885-FF22CA2D09BA}" destId="{A0CF9097-64D6-4F04-AD46-8CB1373FBCFB}" srcOrd="2" destOrd="0" presId="urn:microsoft.com/office/officeart/2005/8/layout/target2"/>
    <dgm:cxn modelId="{55B70C0E-93DF-428D-9D3E-F6234A9EFDD4}" type="presParOf" srcId="{F7AF1B48-C9D1-4A8F-8885-FF22CA2D09BA}" destId="{843A217A-12C1-4AAB-AD5A-70E5C3A8685C}" srcOrd="3" destOrd="0" presId="urn:microsoft.com/office/officeart/2005/8/layout/target2"/>
    <dgm:cxn modelId="{4557685E-F83D-4201-BFF2-11E55B2493D4}" type="presParOf" srcId="{F7AF1B48-C9D1-4A8F-8885-FF22CA2D09BA}" destId="{B6869B35-F54D-410A-873F-452CA36D77A8}" srcOrd="4" destOrd="0" presId="urn:microsoft.com/office/officeart/2005/8/layout/target2"/>
    <dgm:cxn modelId="{CA38DFD2-AD92-427E-BB17-6B1D3F9FE6C0}" type="presParOf" srcId="{F7AF1B48-C9D1-4A8F-8885-FF22CA2D09BA}" destId="{AFDCC67F-011F-402A-8D5E-8C04319C492C}" srcOrd="5" destOrd="0" presId="urn:microsoft.com/office/officeart/2005/8/layout/target2"/>
    <dgm:cxn modelId="{A3AA82EE-CA4B-488E-8061-C21F69D6638E}" type="presParOf" srcId="{F7AF1B48-C9D1-4A8F-8885-FF22CA2D09BA}" destId="{6D7F85F5-44A3-4AA1-8DF4-93F283D5E6AC}" srcOrd="6" destOrd="0" presId="urn:microsoft.com/office/officeart/2005/8/layout/target2"/>
    <dgm:cxn modelId="{C0DC364B-8FFE-42BA-9DE8-87539E955B8A}" type="presParOf" srcId="{F7AF1B48-C9D1-4A8F-8885-FF22CA2D09BA}" destId="{0116102E-5ECC-443E-8FE4-6EFEA69DEC3E}" srcOrd="7" destOrd="0" presId="urn:microsoft.com/office/officeart/2005/8/layout/target2"/>
    <dgm:cxn modelId="{93638C07-E878-4CE4-B1E0-5CAFFA39054A}" type="presParOf" srcId="{F7AF1B48-C9D1-4A8F-8885-FF22CA2D09BA}" destId="{0EF1F98C-8719-435F-AD71-952BDB814962}" srcOrd="8" destOrd="0" presId="urn:microsoft.com/office/officeart/2005/8/layout/target2"/>
    <dgm:cxn modelId="{F7D6EECB-42AA-43D1-9089-245FC913E8DE}" type="presParOf" srcId="{F7AF1B48-C9D1-4A8F-8885-FF22CA2D09BA}" destId="{1D8CA223-2DCC-4B6A-A6D0-13235CE296D6}" srcOrd="9" destOrd="0" presId="urn:microsoft.com/office/officeart/2005/8/layout/target2"/>
    <dgm:cxn modelId="{375EBE60-9B7E-4B7C-B763-DE18A682EBD5}" type="presParOf" srcId="{F7AF1B48-C9D1-4A8F-8885-FF22CA2D09BA}" destId="{C7C7F8D1-AE7C-433B-B4C4-A3C46AEED32E}" srcOrd="10" destOrd="0" presId="urn:microsoft.com/office/officeart/2005/8/layout/target2"/>
    <dgm:cxn modelId="{FF8217FC-9084-406E-99DD-B23045189590}" type="presParOf" srcId="{F7AF1B48-C9D1-4A8F-8885-FF22CA2D09BA}" destId="{887DB3A7-A839-48CA-8298-19A65B0F7B0B}" srcOrd="11" destOrd="0" presId="urn:microsoft.com/office/officeart/2005/8/layout/target2"/>
    <dgm:cxn modelId="{1A5A6B06-F47E-49CC-AD50-B500C24B1E94}" type="presParOf" srcId="{F7AF1B48-C9D1-4A8F-8885-FF22CA2D09BA}" destId="{07E30A9A-0170-4C3B-8B11-8040DCBC5FC3}" srcOrd="1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6C34D-3C49-A348-8B8E-AC07F0EF9EF4}">
      <dsp:nvSpPr>
        <dsp:cNvPr id="0" name=""/>
        <dsp:cNvSpPr/>
      </dsp:nvSpPr>
      <dsp:spPr>
        <a:xfrm>
          <a:off x="2161120" y="0"/>
          <a:ext cx="4715252" cy="4715252"/>
        </a:xfrm>
        <a:prstGeom prst="ellipse">
          <a:avLst/>
        </a:prstGeom>
        <a:solidFill>
          <a:srgbClr val="0070C0">
            <a:alpha val="83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nl-NL" sz="1800" b="1" kern="1200"/>
        </a:p>
      </dsp:txBody>
      <dsp:txXfrm>
        <a:off x="3694756" y="235762"/>
        <a:ext cx="1647980" cy="707287"/>
      </dsp:txXfrm>
    </dsp:sp>
    <dsp:sp modelId="{7F2D91D9-A143-994F-8402-C3293BBC3B2E}">
      <dsp:nvSpPr>
        <dsp:cNvPr id="0" name=""/>
        <dsp:cNvSpPr/>
      </dsp:nvSpPr>
      <dsp:spPr>
        <a:xfrm>
          <a:off x="2750338" y="1178812"/>
          <a:ext cx="3536439" cy="3536439"/>
        </a:xfrm>
        <a:prstGeom prst="ellipse">
          <a:avLst/>
        </a:prstGeom>
        <a:solidFill>
          <a:srgbClr val="00C1F0">
            <a:alpha val="6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nl-NL" sz="1000" b="1" kern="1200"/>
        </a:p>
      </dsp:txBody>
      <dsp:txXfrm>
        <a:off x="3694567" y="1399840"/>
        <a:ext cx="1647980" cy="663082"/>
      </dsp:txXfrm>
    </dsp:sp>
    <dsp:sp modelId="{390150A9-2C1A-3948-BB37-25D2D3ACDDA9}">
      <dsp:nvSpPr>
        <dsp:cNvPr id="0" name=""/>
        <dsp:cNvSpPr/>
      </dsp:nvSpPr>
      <dsp:spPr>
        <a:xfrm>
          <a:off x="3339862" y="2357626"/>
          <a:ext cx="2357626" cy="2357626"/>
        </a:xfrm>
        <a:prstGeom prst="ellipse">
          <a:avLst/>
        </a:prstGeom>
        <a:blipFill dpi="0" rotWithShape="0">
          <a:blip xmlns:r="http://schemas.openxmlformats.org/officeDocument/2006/relationships" r:embed="rId1">
            <a:alphaModFix amt="30000"/>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a:solidFill>
                <a:schemeClr val="bg1"/>
              </a:solidFill>
            </a:rPr>
            <a:t>WHY</a:t>
          </a:r>
          <a:br>
            <a:rPr lang="nl-NL" sz="1800" kern="1200"/>
          </a:br>
          <a:br>
            <a:rPr lang="nl-NL" sz="1800" kern="1200"/>
          </a:br>
          <a:endParaRPr lang="nl-NL" sz="1000" b="0" kern="1200"/>
        </a:p>
      </dsp:txBody>
      <dsp:txXfrm>
        <a:off x="3685129" y="2947032"/>
        <a:ext cx="1667093" cy="1178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2BF41-2F3A-4650-8E80-F122063C795E}">
      <dsp:nvSpPr>
        <dsp:cNvPr id="0" name=""/>
        <dsp:cNvSpPr/>
      </dsp:nvSpPr>
      <dsp:spPr>
        <a:xfrm>
          <a:off x="0" y="0"/>
          <a:ext cx="10515600" cy="4639519"/>
        </a:xfrm>
        <a:prstGeom prst="roundRect">
          <a:avLst>
            <a:gd name="adj" fmla="val 8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2864259" numCol="1" spcCol="1270" anchor="t" anchorCtr="0">
          <a:noAutofit/>
        </a:bodyPr>
        <a:lstStyle/>
        <a:p>
          <a:pPr marL="0" lvl="0" indent="0" algn="l" defTabSz="1822450">
            <a:lnSpc>
              <a:spcPct val="90000"/>
            </a:lnSpc>
            <a:spcBef>
              <a:spcPct val="0"/>
            </a:spcBef>
            <a:spcAft>
              <a:spcPct val="35000"/>
            </a:spcAft>
            <a:buNone/>
          </a:pPr>
          <a:r>
            <a:rPr lang="nl-NL" sz="4100" kern="1200" dirty="0"/>
            <a:t>Onderwijs met </a:t>
          </a:r>
          <a:r>
            <a:rPr lang="nl-NL" sz="4100" kern="1200" dirty="0" err="1"/>
            <a:t>challenges</a:t>
          </a:r>
          <a:endParaRPr lang="nl-NL" sz="4100" kern="1200" dirty="0"/>
        </a:p>
        <a:p>
          <a:pPr marL="0" lvl="0" indent="0" algn="l" defTabSz="1822450">
            <a:lnSpc>
              <a:spcPct val="90000"/>
            </a:lnSpc>
            <a:spcBef>
              <a:spcPct val="0"/>
            </a:spcBef>
            <a:spcAft>
              <a:spcPct val="35000"/>
            </a:spcAft>
            <a:buNone/>
          </a:pPr>
          <a:endParaRPr lang="nl-NL" sz="4100" kern="1200" dirty="0"/>
        </a:p>
      </dsp:txBody>
      <dsp:txXfrm>
        <a:off x="115504" y="115504"/>
        <a:ext cx="10284592" cy="4408511"/>
      </dsp:txXfrm>
    </dsp:sp>
    <dsp:sp modelId="{ABFC57C8-E1A7-4A64-B45A-88A789B4F167}">
      <dsp:nvSpPr>
        <dsp:cNvPr id="0" name=""/>
        <dsp:cNvSpPr/>
      </dsp:nvSpPr>
      <dsp:spPr>
        <a:xfrm>
          <a:off x="262890" y="2087783"/>
          <a:ext cx="1407257" cy="208778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err="1"/>
            <a:t>Self</a:t>
          </a:r>
          <a:r>
            <a:rPr lang="nl-NL" sz="1700" kern="1200"/>
            <a:t>-</a:t>
          </a:r>
          <a:br>
            <a:rPr lang="nl-NL" sz="1700" kern="1200"/>
          </a:br>
          <a:r>
            <a:rPr lang="nl-NL" sz="1700" kern="1200"/>
            <a:t>management en learner control</a:t>
          </a:r>
        </a:p>
      </dsp:txBody>
      <dsp:txXfrm>
        <a:off x="306168" y="2131061"/>
        <a:ext cx="1320701" cy="2001227"/>
      </dsp:txXfrm>
    </dsp:sp>
    <dsp:sp modelId="{A0CF9097-64D6-4F04-AD46-8CB1373FBCFB}">
      <dsp:nvSpPr>
        <dsp:cNvPr id="0" name=""/>
        <dsp:cNvSpPr/>
      </dsp:nvSpPr>
      <dsp:spPr>
        <a:xfrm>
          <a:off x="1692367" y="2087783"/>
          <a:ext cx="1407257" cy="208778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Autonomie-onder-</a:t>
          </a:r>
          <a:br>
            <a:rPr lang="nl-NL" sz="1700" kern="1200"/>
          </a:br>
          <a:r>
            <a:rPr lang="nl-NL" sz="1700" kern="1200"/>
            <a:t>steunend lesgeven</a:t>
          </a:r>
        </a:p>
      </dsp:txBody>
      <dsp:txXfrm>
        <a:off x="1735645" y="2131061"/>
        <a:ext cx="1320701" cy="2001227"/>
      </dsp:txXfrm>
    </dsp:sp>
    <dsp:sp modelId="{B6869B35-F54D-410A-873F-452CA36D77A8}">
      <dsp:nvSpPr>
        <dsp:cNvPr id="0" name=""/>
        <dsp:cNvSpPr/>
      </dsp:nvSpPr>
      <dsp:spPr>
        <a:xfrm>
          <a:off x="3121844" y="2087783"/>
          <a:ext cx="1407257" cy="208778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Hybride </a:t>
          </a:r>
          <a:br>
            <a:rPr lang="nl-NL" sz="1700" kern="1200"/>
          </a:br>
          <a:r>
            <a:rPr lang="nl-NL" sz="1700" kern="1200"/>
            <a:t>leren</a:t>
          </a:r>
        </a:p>
      </dsp:txBody>
      <dsp:txXfrm>
        <a:off x="3165122" y="2131061"/>
        <a:ext cx="1320701" cy="2001227"/>
      </dsp:txXfrm>
    </dsp:sp>
    <dsp:sp modelId="{6D7F85F5-44A3-4AA1-8DF4-93F283D5E6AC}">
      <dsp:nvSpPr>
        <dsp:cNvPr id="0" name=""/>
        <dsp:cNvSpPr/>
      </dsp:nvSpPr>
      <dsp:spPr>
        <a:xfrm>
          <a:off x="4551321" y="2087783"/>
          <a:ext cx="1407257" cy="208778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Gespreid leiderschap</a:t>
          </a:r>
        </a:p>
      </dsp:txBody>
      <dsp:txXfrm>
        <a:off x="4594599" y="2131061"/>
        <a:ext cx="1320701" cy="2001227"/>
      </dsp:txXfrm>
    </dsp:sp>
    <dsp:sp modelId="{0EF1F98C-8719-435F-AD71-952BDB814962}">
      <dsp:nvSpPr>
        <dsp:cNvPr id="0" name=""/>
        <dsp:cNvSpPr/>
      </dsp:nvSpPr>
      <dsp:spPr>
        <a:xfrm>
          <a:off x="5980798" y="2087783"/>
          <a:ext cx="1407257" cy="208778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Continue en effectieve feedback</a:t>
          </a:r>
        </a:p>
      </dsp:txBody>
      <dsp:txXfrm>
        <a:off x="6024076" y="2131061"/>
        <a:ext cx="1320701" cy="2001227"/>
      </dsp:txXfrm>
    </dsp:sp>
    <dsp:sp modelId="{C7C7F8D1-AE7C-433B-B4C4-A3C46AEED32E}">
      <dsp:nvSpPr>
        <dsp:cNvPr id="0" name=""/>
        <dsp:cNvSpPr/>
      </dsp:nvSpPr>
      <dsp:spPr>
        <a:xfrm>
          <a:off x="7410276" y="2087783"/>
          <a:ext cx="1407257" cy="208778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Peer-</a:t>
          </a:r>
          <a:br>
            <a:rPr lang="nl-NL" sz="1700" kern="1200"/>
          </a:br>
          <a:r>
            <a:rPr lang="nl-NL" sz="1700" kern="1200"/>
            <a:t>learning</a:t>
          </a:r>
        </a:p>
      </dsp:txBody>
      <dsp:txXfrm>
        <a:off x="7453554" y="2131061"/>
        <a:ext cx="1320701" cy="2001227"/>
      </dsp:txXfrm>
    </dsp:sp>
    <dsp:sp modelId="{07E30A9A-0170-4C3B-8B11-8040DCBC5FC3}">
      <dsp:nvSpPr>
        <dsp:cNvPr id="0" name=""/>
        <dsp:cNvSpPr/>
      </dsp:nvSpPr>
      <dsp:spPr>
        <a:xfrm>
          <a:off x="8839753" y="2087783"/>
          <a:ext cx="1407257" cy="208778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Coaching</a:t>
          </a:r>
        </a:p>
      </dsp:txBody>
      <dsp:txXfrm>
        <a:off x="8883031" y="2131061"/>
        <a:ext cx="1320701" cy="200122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5434F8E-D1D1-4C59-9A95-F796DC7485E5}" type="datetimeFigureOut">
              <a:rPr lang="nl-NL" smtClean="0"/>
              <a:t>14-10-2024</a:t>
            </a:fld>
            <a:endParaRPr lang="nl-NL"/>
          </a:p>
        </p:txBody>
      </p:sp>
      <p:sp>
        <p:nvSpPr>
          <p:cNvPr id="4" name="Tijdelijke aanduiding voor dia-afbeelding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18085FA-0A72-4D19-86B7-876F481D4638}" type="slidenum">
              <a:rPr lang="nl-NL" smtClean="0"/>
              <a:t>‹nr.›</a:t>
            </a:fld>
            <a:endParaRPr lang="nl-NL"/>
          </a:p>
        </p:txBody>
      </p:sp>
    </p:spTree>
    <p:extLst>
      <p:ext uri="{BB962C8B-B14F-4D97-AF65-F5344CB8AC3E}">
        <p14:creationId xmlns:p14="http://schemas.microsoft.com/office/powerpoint/2010/main" val="143352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18085FA-0A72-4D19-86B7-876F481D4638}" type="slidenum">
              <a:rPr lang="nl-NL" smtClean="0"/>
              <a:t>2</a:t>
            </a:fld>
            <a:endParaRPr lang="nl-NL"/>
          </a:p>
        </p:txBody>
      </p:sp>
    </p:spTree>
    <p:extLst>
      <p:ext uri="{BB962C8B-B14F-4D97-AF65-F5344CB8AC3E}">
        <p14:creationId xmlns:p14="http://schemas.microsoft.com/office/powerpoint/2010/main" val="413323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18085FA-0A72-4D19-86B7-876F481D4638}" type="slidenum">
              <a:rPr lang="nl-NL" smtClean="0"/>
              <a:t>16</a:t>
            </a:fld>
            <a:endParaRPr lang="nl-NL"/>
          </a:p>
        </p:txBody>
      </p:sp>
    </p:spTree>
    <p:extLst>
      <p:ext uri="{BB962C8B-B14F-4D97-AF65-F5344CB8AC3E}">
        <p14:creationId xmlns:p14="http://schemas.microsoft.com/office/powerpoint/2010/main" val="297119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18085FA-0A72-4D19-86B7-876F481D4638}" type="slidenum">
              <a:rPr lang="nl-NL" smtClean="0"/>
              <a:t>18</a:t>
            </a:fld>
            <a:endParaRPr lang="nl-NL"/>
          </a:p>
        </p:txBody>
      </p:sp>
    </p:spTree>
    <p:extLst>
      <p:ext uri="{BB962C8B-B14F-4D97-AF65-F5344CB8AC3E}">
        <p14:creationId xmlns:p14="http://schemas.microsoft.com/office/powerpoint/2010/main" val="12071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18085FA-0A72-4D19-86B7-876F481D4638}" type="slidenum">
              <a:rPr lang="nl-NL" smtClean="0"/>
              <a:t>21</a:t>
            </a:fld>
            <a:endParaRPr lang="nl-NL"/>
          </a:p>
        </p:txBody>
      </p:sp>
    </p:spTree>
    <p:extLst>
      <p:ext uri="{BB962C8B-B14F-4D97-AF65-F5344CB8AC3E}">
        <p14:creationId xmlns:p14="http://schemas.microsoft.com/office/powerpoint/2010/main" val="419883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8EE5D7-BBE4-4FC6-996D-C1967A31E0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A48B5BB-6B17-4CD2-8297-43FAFC628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1228D38-CB72-4CB2-A3A3-1F9125294B36}"/>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5" name="Tijdelijke aanduiding voor voettekst 4">
            <a:extLst>
              <a:ext uri="{FF2B5EF4-FFF2-40B4-BE49-F238E27FC236}">
                <a16:creationId xmlns:a16="http://schemas.microsoft.com/office/drawing/2014/main" id="{38B1649F-93FF-497E-9BEB-00A0BC7021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C1E7E48-5C87-4030-943F-03F8FB571FDC}"/>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415678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874A6-02DD-45B7-964F-EC6B68261FC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A09653C-303D-41EB-AFC0-D218B37AF90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8A2E3-46D3-4C1C-B183-C830DD08F886}"/>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5" name="Tijdelijke aanduiding voor voettekst 4">
            <a:extLst>
              <a:ext uri="{FF2B5EF4-FFF2-40B4-BE49-F238E27FC236}">
                <a16:creationId xmlns:a16="http://schemas.microsoft.com/office/drawing/2014/main" id="{91261082-A747-4262-BC02-CF187C7C4E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230EB7-3A8A-4B1A-B159-E1F913A10864}"/>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60251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4178D96-7B03-4ADA-A3FB-CF834ACCBD8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376341E-227E-46E2-A369-3B7172662FA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DDD58F-B105-4C1F-9594-9CBDCAD3C3C3}"/>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5" name="Tijdelijke aanduiding voor voettekst 4">
            <a:extLst>
              <a:ext uri="{FF2B5EF4-FFF2-40B4-BE49-F238E27FC236}">
                <a16:creationId xmlns:a16="http://schemas.microsoft.com/office/drawing/2014/main" id="{D756FD1B-B324-402C-B293-97C8F5E139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DF7BE2-CA53-4531-8644-899A348219B1}"/>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42664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482CB-2A13-4F0A-8122-32492A4EE4D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34C88EE-253D-43E6-816C-CA416A03506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5D96C3-8ECC-493F-81E3-9FA498D1EB39}"/>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5" name="Tijdelijke aanduiding voor voettekst 4">
            <a:extLst>
              <a:ext uri="{FF2B5EF4-FFF2-40B4-BE49-F238E27FC236}">
                <a16:creationId xmlns:a16="http://schemas.microsoft.com/office/drawing/2014/main" id="{D8F564FC-A386-4560-B55D-AC00E522BD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ECBD74-BED3-4F4F-8340-3E207C337C0B}"/>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195040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9D6FA-7D43-480B-B854-08AE4F1F5E0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677B29D-A288-4F7F-B0D4-5FFC52164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AF340746-4A03-4DE0-97DC-9AABBA545040}"/>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5" name="Tijdelijke aanduiding voor voettekst 4">
            <a:extLst>
              <a:ext uri="{FF2B5EF4-FFF2-40B4-BE49-F238E27FC236}">
                <a16:creationId xmlns:a16="http://schemas.microsoft.com/office/drawing/2014/main" id="{99CCD2B0-F9FB-4D94-8806-2D736968EE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351520-319E-43DE-8201-1E345AC7C47C}"/>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172302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14C74-8BC5-4913-B6D2-29A4FA91E6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50D1CD5-02E1-400D-AD82-5495DD13B48B}"/>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3D1DFEA-A7E1-42AC-828C-E0F82040DFA7}"/>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7484EFB-BC84-4395-B301-C7935C8CCE38}"/>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6" name="Tijdelijke aanduiding voor voettekst 5">
            <a:extLst>
              <a:ext uri="{FF2B5EF4-FFF2-40B4-BE49-F238E27FC236}">
                <a16:creationId xmlns:a16="http://schemas.microsoft.com/office/drawing/2014/main" id="{B30AE676-332A-45C2-8241-00E79FD6DC0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1F1306-35BB-4AC7-89DD-8F59657502D3}"/>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27369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1683C-9E88-4505-9D19-3381B71ACB8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06DC424-F6C7-43A4-A7AD-F10E3DACD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51CCA35A-1E97-45C3-ADCB-4B34F9C078D2}"/>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815ED5B-0082-4D74-A2CF-A746C94A5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DD1C0B45-86B6-401B-BCBE-22D0CB13891E}"/>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17252BC-377B-42F0-984A-66F8B548C615}"/>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8" name="Tijdelijke aanduiding voor voettekst 7">
            <a:extLst>
              <a:ext uri="{FF2B5EF4-FFF2-40B4-BE49-F238E27FC236}">
                <a16:creationId xmlns:a16="http://schemas.microsoft.com/office/drawing/2014/main" id="{85FD6B51-D8D5-4D27-AA5C-17D3DEB133B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CFBC310-6D45-4634-9D51-C380D56403FB}"/>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290350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6348E-F820-4AD8-BFBF-66209E92092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5025C21-9DD6-4C06-B6C1-F3A794F14F59}"/>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4" name="Tijdelijke aanduiding voor voettekst 3">
            <a:extLst>
              <a:ext uri="{FF2B5EF4-FFF2-40B4-BE49-F238E27FC236}">
                <a16:creationId xmlns:a16="http://schemas.microsoft.com/office/drawing/2014/main" id="{33664CCA-E5B8-46F4-9E80-A8772788720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976637-D856-4948-A663-9E52AFEFEC98}"/>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369994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09E90CC-BDEA-432B-82C1-54466900D93D}"/>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3" name="Tijdelijke aanduiding voor voettekst 2">
            <a:extLst>
              <a:ext uri="{FF2B5EF4-FFF2-40B4-BE49-F238E27FC236}">
                <a16:creationId xmlns:a16="http://schemas.microsoft.com/office/drawing/2014/main" id="{432D92D3-62F3-4DEC-84AC-AAC5FCDEBCF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7B539C3-86B3-4F6E-9DE9-834017B614F9}"/>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386040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F63C6-B63A-4DD2-9338-EC3CB34D95A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22361BA-E5FE-46FC-B4E9-7DEF4A3581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C5C78FE-5FCD-4D79-AC68-8CE7950D8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E13F69E-231B-4333-A657-F203713879F6}"/>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6" name="Tijdelijke aanduiding voor voettekst 5">
            <a:extLst>
              <a:ext uri="{FF2B5EF4-FFF2-40B4-BE49-F238E27FC236}">
                <a16:creationId xmlns:a16="http://schemas.microsoft.com/office/drawing/2014/main" id="{7F13F31C-36ED-4B92-98DC-81D061179E6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F69E908-17EF-4820-AD0E-735756D5CB9E}"/>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95474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0E63D-1DC0-43D3-B85B-C408120D752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532B08F-9A19-4B97-B744-6C38DB94C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6A731C7-C50A-42F9-A52A-D9FFDD5C6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580A4B9-CFE3-4C79-B6C6-9134AC1C26DF}"/>
              </a:ext>
            </a:extLst>
          </p:cNvPr>
          <p:cNvSpPr>
            <a:spLocks noGrp="1"/>
          </p:cNvSpPr>
          <p:nvPr>
            <p:ph type="dt" sz="half" idx="10"/>
          </p:nvPr>
        </p:nvSpPr>
        <p:spPr/>
        <p:txBody>
          <a:bodyPr/>
          <a:lstStyle/>
          <a:p>
            <a:fld id="{10733795-5C7D-46BB-9468-BBD3EF786004}" type="datetimeFigureOut">
              <a:rPr lang="nl-NL" smtClean="0"/>
              <a:t>14-10-2024</a:t>
            </a:fld>
            <a:endParaRPr lang="nl-NL"/>
          </a:p>
        </p:txBody>
      </p:sp>
      <p:sp>
        <p:nvSpPr>
          <p:cNvPr id="6" name="Tijdelijke aanduiding voor voettekst 5">
            <a:extLst>
              <a:ext uri="{FF2B5EF4-FFF2-40B4-BE49-F238E27FC236}">
                <a16:creationId xmlns:a16="http://schemas.microsoft.com/office/drawing/2014/main" id="{F0E52FAE-EF7C-4F5E-AA14-D8651663FC5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C57101C-6391-45CC-AEA0-B317E49023C1}"/>
              </a:ext>
            </a:extLst>
          </p:cNvPr>
          <p:cNvSpPr>
            <a:spLocks noGrp="1"/>
          </p:cNvSpPr>
          <p:nvPr>
            <p:ph type="sldNum" sz="quarter" idx="12"/>
          </p:nvPr>
        </p:nvSpPr>
        <p:spPr/>
        <p:txBody>
          <a:bodyPr/>
          <a:lstStyle/>
          <a:p>
            <a:fld id="{11F01C64-B21D-490F-9A49-E1F7160EB7AA}" type="slidenum">
              <a:rPr lang="nl-NL" smtClean="0"/>
              <a:t>‹nr.›</a:t>
            </a:fld>
            <a:endParaRPr lang="nl-NL"/>
          </a:p>
        </p:txBody>
      </p:sp>
    </p:spTree>
    <p:extLst>
      <p:ext uri="{BB962C8B-B14F-4D97-AF65-F5344CB8AC3E}">
        <p14:creationId xmlns:p14="http://schemas.microsoft.com/office/powerpoint/2010/main" val="129318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A8F392E-A5D6-4A50-B452-9AD02033B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E461904-A52E-4644-A519-BD3BF4CF4D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6514C1-51E9-486B-BA17-C287A1A29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33795-5C7D-46BB-9468-BBD3EF786004}" type="datetimeFigureOut">
              <a:rPr lang="nl-NL" smtClean="0"/>
              <a:t>14-10-2024</a:t>
            </a:fld>
            <a:endParaRPr lang="nl-NL"/>
          </a:p>
        </p:txBody>
      </p:sp>
      <p:sp>
        <p:nvSpPr>
          <p:cNvPr id="5" name="Tijdelijke aanduiding voor voettekst 4">
            <a:extLst>
              <a:ext uri="{FF2B5EF4-FFF2-40B4-BE49-F238E27FC236}">
                <a16:creationId xmlns:a16="http://schemas.microsoft.com/office/drawing/2014/main" id="{C84F1068-07EB-4371-87BF-D77E8460D6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B1BC47E-D1B5-43FD-ABD4-233B52486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01C64-B21D-490F-9A49-E1F7160EB7AA}" type="slidenum">
              <a:rPr lang="nl-NL" smtClean="0"/>
              <a:t>‹nr.›</a:t>
            </a:fld>
            <a:endParaRPr lang="nl-NL"/>
          </a:p>
        </p:txBody>
      </p:sp>
    </p:spTree>
    <p:extLst>
      <p:ext uri="{BB962C8B-B14F-4D97-AF65-F5344CB8AC3E}">
        <p14:creationId xmlns:p14="http://schemas.microsoft.com/office/powerpoint/2010/main" val="98636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diagramData" Target="../diagrams/data1.xml"/><Relationship Id="rId16" Type="http://schemas.openxmlformats.org/officeDocument/2006/relationships/image" Target="../media/image11.sv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diagramQuickStyle" Target="../diagrams/quickStyle1.xml"/><Relationship Id="rId9" Type="http://schemas.openxmlformats.org/officeDocument/2006/relationships/image" Target="../media/image4.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3.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alnet.sharepoint.com/:p:/r/sites/Team505142/_layouts/15/Doc.aspx?sourcedoc=%7BF6FD076D-D436-40DB-9AB4-F649ED9E1F93%7D&amp;file=190507%20Leerdoelen%20voor%20het%20nieuwe%20curriculum.pptx&amp;action=edit&amp;mobileredirect=tru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alnet.sharepoint.com/:p:/r/sites/Team505142/_layouts/15/Doc.aspx?sourcedoc=%7BF6FD076D-D436-40DB-9AB4-F649ED9E1F93%7D&amp;file=190507%20Leerdoelen%20voor%20het%20nieuwe%20curriculum.pptx&amp;action=edit&amp;mobileredirect=true"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diagramLayout" Target="../diagrams/layout2.xml"/><Relationship Id="rId21" Type="http://schemas.openxmlformats.org/officeDocument/2006/relationships/image" Target="../media/image29.svg"/><Relationship Id="rId7" Type="http://schemas.openxmlformats.org/officeDocument/2006/relationships/hyperlink" Target="https://talnet.sharepoint.com/:w:/r/sites/Team505142/_layouts/15/Doc.aspx?sourcedoc=%7B05EE00F0-85E3-445C-8303-DA138E16C247%7D&amp;file=191114%20Bouwstenen%20nieuwe%20opleiding.docx&amp;action=default&amp;mobileredirect=true" TargetMode="External"/><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diagramData" Target="../diagrams/data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9.svg"/><Relationship Id="rId5" Type="http://schemas.openxmlformats.org/officeDocument/2006/relationships/diagramColors" Target="../diagrams/colors2.xml"/><Relationship Id="rId15" Type="http://schemas.openxmlformats.org/officeDocument/2006/relationships/image" Target="../media/image23.svg"/><Relationship Id="rId23" Type="http://schemas.openxmlformats.org/officeDocument/2006/relationships/image" Target="../media/image31.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diagramQuickStyle" Target="../diagrams/quickStyle2.xml"/><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3.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34.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6.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37.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10">
            <a:extLst>
              <a:ext uri="{FF2B5EF4-FFF2-40B4-BE49-F238E27FC236}">
                <a16:creationId xmlns:a16="http://schemas.microsoft.com/office/drawing/2014/main" id="{EB2648A3-8353-4990-8AD5-27A01A58DF1A}"/>
              </a:ext>
            </a:extLst>
          </p:cNvPr>
          <p:cNvGraphicFramePr>
            <a:graphicFrameLocks/>
          </p:cNvGraphicFramePr>
          <p:nvPr>
            <p:extLst>
              <p:ext uri="{D42A27DB-BD31-4B8C-83A1-F6EECF244321}">
                <p14:modId xmlns:p14="http://schemas.microsoft.com/office/powerpoint/2010/main" val="3567433747"/>
              </p:ext>
            </p:extLst>
          </p:nvPr>
        </p:nvGraphicFramePr>
        <p:xfrm>
          <a:off x="1549522" y="1778854"/>
          <a:ext cx="8229676" cy="471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 name="Afbeelding 37">
            <a:extLst>
              <a:ext uri="{FF2B5EF4-FFF2-40B4-BE49-F238E27FC236}">
                <a16:creationId xmlns:a16="http://schemas.microsoft.com/office/drawing/2014/main" id="{258C0026-D860-4C38-A470-3D08E832D5F8}"/>
              </a:ext>
            </a:extLst>
          </p:cNvPr>
          <p:cNvPicPr>
            <a:picLocks noChangeAspect="1"/>
          </p:cNvPicPr>
          <p:nvPr/>
        </p:nvPicPr>
        <p:blipFill>
          <a:blip r:embed="rId7">
            <a:duotone>
              <a:prstClr val="black"/>
              <a:schemeClr val="tx1">
                <a:tint val="45000"/>
                <a:satMod val="400000"/>
              </a:schemeClr>
            </a:duotone>
          </a:blip>
          <a:stretch>
            <a:fillRect/>
          </a:stretch>
        </p:blipFill>
        <p:spPr>
          <a:xfrm>
            <a:off x="6247348" y="5495260"/>
            <a:ext cx="540000" cy="540000"/>
          </a:xfrm>
          <a:prstGeom prst="rect">
            <a:avLst/>
          </a:prstGeom>
          <a:ln>
            <a:noFill/>
          </a:ln>
          <a:effectLst>
            <a:outerShdw blurRad="50800" dist="50800" dir="5400000" algn="ctr" rotWithShape="0">
              <a:schemeClr val="bg1"/>
            </a:outerShdw>
          </a:effectLst>
        </p:spPr>
      </p:pic>
      <p:pic>
        <p:nvPicPr>
          <p:cNvPr id="12" name="Afbeelding 11">
            <a:extLst>
              <a:ext uri="{FF2B5EF4-FFF2-40B4-BE49-F238E27FC236}">
                <a16:creationId xmlns:a16="http://schemas.microsoft.com/office/drawing/2014/main" id="{5E9AF6CC-4315-4E05-94E0-C88314CE0D98}"/>
              </a:ext>
            </a:extLst>
          </p:cNvPr>
          <p:cNvPicPr>
            <a:picLocks noChangeAspect="1"/>
          </p:cNvPicPr>
          <p:nvPr/>
        </p:nvPicPr>
        <p:blipFill>
          <a:blip r:embed="rId8">
            <a:duotone>
              <a:prstClr val="black"/>
              <a:schemeClr val="tx1">
                <a:tint val="45000"/>
                <a:satMod val="400000"/>
              </a:schemeClr>
            </a:duotone>
          </a:blip>
          <a:stretch>
            <a:fillRect/>
          </a:stretch>
        </p:blipFill>
        <p:spPr>
          <a:xfrm>
            <a:off x="5394360" y="5491608"/>
            <a:ext cx="540000" cy="540000"/>
          </a:xfrm>
          <a:prstGeom prst="rect">
            <a:avLst/>
          </a:prstGeom>
          <a:noFill/>
          <a:ln>
            <a:noFill/>
          </a:ln>
          <a:effectLst/>
        </p:spPr>
      </p:pic>
      <p:pic>
        <p:nvPicPr>
          <p:cNvPr id="49" name="Graphic 48">
            <a:extLst>
              <a:ext uri="{FF2B5EF4-FFF2-40B4-BE49-F238E27FC236}">
                <a16:creationId xmlns:a16="http://schemas.microsoft.com/office/drawing/2014/main" id="{4EF6DA86-7A00-433F-93AC-45ECB5505F82}"/>
              </a:ext>
            </a:extLst>
          </p:cNvPr>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40784" y="3788276"/>
            <a:ext cx="540000" cy="540000"/>
          </a:xfrm>
          <a:prstGeom prst="rect">
            <a:avLst/>
          </a:prstGeom>
        </p:spPr>
      </p:pic>
      <p:pic>
        <p:nvPicPr>
          <p:cNvPr id="52" name="Afbeelding 51">
            <a:extLst>
              <a:ext uri="{FF2B5EF4-FFF2-40B4-BE49-F238E27FC236}">
                <a16:creationId xmlns:a16="http://schemas.microsoft.com/office/drawing/2014/main" id="{0DF28E57-AFD5-4CE5-9206-36F3679F768A}"/>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4454092" y="4459910"/>
            <a:ext cx="540000" cy="540000"/>
          </a:xfrm>
          <a:prstGeom prst="rect">
            <a:avLst/>
          </a:prstGeom>
          <a:noFill/>
        </p:spPr>
      </p:pic>
      <p:pic>
        <p:nvPicPr>
          <p:cNvPr id="54" name="Afbeelding 53">
            <a:extLst>
              <a:ext uri="{FF2B5EF4-FFF2-40B4-BE49-F238E27FC236}">
                <a16:creationId xmlns:a16="http://schemas.microsoft.com/office/drawing/2014/main" id="{4B69455D-847A-48EF-874F-712A0C12A04C}"/>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5510751" y="3464280"/>
            <a:ext cx="540000" cy="540000"/>
          </a:xfrm>
          <a:prstGeom prst="rect">
            <a:avLst/>
          </a:prstGeom>
        </p:spPr>
      </p:pic>
      <p:sp>
        <p:nvSpPr>
          <p:cNvPr id="55" name="Tekstvak 54">
            <a:extLst>
              <a:ext uri="{FF2B5EF4-FFF2-40B4-BE49-F238E27FC236}">
                <a16:creationId xmlns:a16="http://schemas.microsoft.com/office/drawing/2014/main" id="{1EEEFFBF-CAA6-4454-A806-04D52D44E333}"/>
              </a:ext>
            </a:extLst>
          </p:cNvPr>
          <p:cNvSpPr txBox="1"/>
          <p:nvPr/>
        </p:nvSpPr>
        <p:spPr>
          <a:xfrm>
            <a:off x="5620731" y="3037673"/>
            <a:ext cx="962025" cy="369332"/>
          </a:xfrm>
          <a:prstGeom prst="rect">
            <a:avLst/>
          </a:prstGeom>
          <a:noFill/>
        </p:spPr>
        <p:txBody>
          <a:bodyPr wrap="square" rtlCol="0">
            <a:spAutoFit/>
          </a:bodyPr>
          <a:lstStyle/>
          <a:p>
            <a:pPr algn="ctr"/>
            <a:r>
              <a:rPr lang="nl-NL" b="1">
                <a:solidFill>
                  <a:schemeClr val="bg1"/>
                </a:solidFill>
              </a:rPr>
              <a:t>HOW</a:t>
            </a:r>
            <a:endParaRPr lang="nl-NL" sz="1000" b="1">
              <a:solidFill>
                <a:schemeClr val="bg1"/>
              </a:solidFill>
            </a:endParaRPr>
          </a:p>
        </p:txBody>
      </p:sp>
      <p:pic>
        <p:nvPicPr>
          <p:cNvPr id="79" name="Afbeelding 78">
            <a:extLst>
              <a:ext uri="{FF2B5EF4-FFF2-40B4-BE49-F238E27FC236}">
                <a16:creationId xmlns:a16="http://schemas.microsoft.com/office/drawing/2014/main" id="{5A3D7C04-25A3-484D-98F5-C0EA58473188}"/>
              </a:ext>
            </a:extLst>
          </p:cNvPr>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6136940" y="3464280"/>
            <a:ext cx="540000" cy="540000"/>
          </a:xfrm>
          <a:prstGeom prst="rect">
            <a:avLst/>
          </a:prstGeom>
        </p:spPr>
      </p:pic>
      <p:pic>
        <p:nvPicPr>
          <p:cNvPr id="85" name="Afbeelding 84">
            <a:extLst>
              <a:ext uri="{FF2B5EF4-FFF2-40B4-BE49-F238E27FC236}">
                <a16:creationId xmlns:a16="http://schemas.microsoft.com/office/drawing/2014/main" id="{E0334BE6-712E-48F0-BF59-F5CCA9FDE35C}"/>
              </a:ext>
            </a:extLst>
          </p:cNvPr>
          <p:cNvPicPr>
            <a:picLocks noChangeAspect="1"/>
          </p:cNvPicPr>
          <p:nvPr/>
        </p:nvPicPr>
        <p:blipFill>
          <a:blip r:embed="rId14">
            <a:lum bright="70000" contrast="-70000"/>
            <a:extLst>
              <a:ext uri="{28A0092B-C50C-407E-A947-70E740481C1C}">
                <a14:useLocalDpi xmlns:a14="http://schemas.microsoft.com/office/drawing/2010/main" val="0"/>
              </a:ext>
            </a:extLst>
          </a:blip>
          <a:stretch>
            <a:fillRect/>
          </a:stretch>
        </p:blipFill>
        <p:spPr>
          <a:xfrm>
            <a:off x="7232949" y="4435972"/>
            <a:ext cx="540000" cy="540000"/>
          </a:xfrm>
          <a:prstGeom prst="rect">
            <a:avLst/>
          </a:prstGeom>
        </p:spPr>
      </p:pic>
      <p:pic>
        <p:nvPicPr>
          <p:cNvPr id="87" name="Graphic 86">
            <a:extLst>
              <a:ext uri="{FF2B5EF4-FFF2-40B4-BE49-F238E27FC236}">
                <a16:creationId xmlns:a16="http://schemas.microsoft.com/office/drawing/2014/main" id="{6F0E65F9-9083-4293-B7B5-F1570B914439}"/>
              </a:ext>
            </a:extLst>
          </p:cNvPr>
          <p:cNvPicPr>
            <a:picLocks noChangeAspect="1"/>
          </p:cNvPicPr>
          <p:nvPr/>
        </p:nvPicPr>
        <p:blipFill>
          <a:blip r:embed="rId15">
            <a:lum bright="70000" contrast="-70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42743" y="3790372"/>
            <a:ext cx="540000" cy="540000"/>
          </a:xfrm>
          <a:prstGeom prst="rect">
            <a:avLst/>
          </a:prstGeom>
        </p:spPr>
      </p:pic>
      <p:sp>
        <p:nvSpPr>
          <p:cNvPr id="115" name="Tekstvak 114">
            <a:extLst>
              <a:ext uri="{FF2B5EF4-FFF2-40B4-BE49-F238E27FC236}">
                <a16:creationId xmlns:a16="http://schemas.microsoft.com/office/drawing/2014/main" id="{0BF8240E-6A9F-4745-95C1-BBA141A9DAEA}"/>
              </a:ext>
            </a:extLst>
          </p:cNvPr>
          <p:cNvSpPr txBox="1"/>
          <p:nvPr/>
        </p:nvSpPr>
        <p:spPr>
          <a:xfrm>
            <a:off x="5620731" y="1925153"/>
            <a:ext cx="962025" cy="369332"/>
          </a:xfrm>
          <a:prstGeom prst="rect">
            <a:avLst/>
          </a:prstGeom>
          <a:noFill/>
        </p:spPr>
        <p:txBody>
          <a:bodyPr wrap="square" rtlCol="0">
            <a:spAutoFit/>
          </a:bodyPr>
          <a:lstStyle/>
          <a:p>
            <a:pPr algn="ctr"/>
            <a:r>
              <a:rPr lang="nl-NL" b="1">
                <a:solidFill>
                  <a:schemeClr val="bg1"/>
                </a:solidFill>
              </a:rPr>
              <a:t>WHAT</a:t>
            </a:r>
          </a:p>
        </p:txBody>
      </p:sp>
      <p:sp>
        <p:nvSpPr>
          <p:cNvPr id="2" name="Tekstvak 1">
            <a:extLst>
              <a:ext uri="{FF2B5EF4-FFF2-40B4-BE49-F238E27FC236}">
                <a16:creationId xmlns:a16="http://schemas.microsoft.com/office/drawing/2014/main" id="{4E2F4628-067C-44BB-BCCB-8EA883A9483D}"/>
              </a:ext>
            </a:extLst>
          </p:cNvPr>
          <p:cNvSpPr txBox="1"/>
          <p:nvPr/>
        </p:nvSpPr>
        <p:spPr>
          <a:xfrm>
            <a:off x="821094" y="363894"/>
            <a:ext cx="10683551" cy="523220"/>
          </a:xfrm>
          <a:prstGeom prst="rect">
            <a:avLst/>
          </a:prstGeom>
          <a:noFill/>
        </p:spPr>
        <p:txBody>
          <a:bodyPr wrap="square" rtlCol="0">
            <a:spAutoFit/>
          </a:bodyPr>
          <a:lstStyle/>
          <a:p>
            <a:pPr algn="ctr"/>
            <a:r>
              <a:rPr lang="nl-NL" sz="2800" b="1">
                <a:solidFill>
                  <a:srgbClr val="FF0000"/>
                </a:solidFill>
              </a:rPr>
              <a:t>Ontwerp opleiding Software Developer MBO College Amstelland</a:t>
            </a:r>
          </a:p>
        </p:txBody>
      </p:sp>
    </p:spTree>
    <p:extLst>
      <p:ext uri="{BB962C8B-B14F-4D97-AF65-F5344CB8AC3E}">
        <p14:creationId xmlns:p14="http://schemas.microsoft.com/office/powerpoint/2010/main" val="353320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F640D-0177-4748-B4AA-44831F0E4992}"/>
              </a:ext>
            </a:extLst>
          </p:cNvPr>
          <p:cNvSpPr>
            <a:spLocks noGrp="1"/>
          </p:cNvSpPr>
          <p:nvPr>
            <p:ph type="title"/>
          </p:nvPr>
        </p:nvSpPr>
        <p:spPr>
          <a:xfrm>
            <a:off x="838200" y="0"/>
            <a:ext cx="10515600" cy="1325563"/>
          </a:xfrm>
        </p:spPr>
        <p:txBody>
          <a:bodyPr/>
          <a:lstStyle/>
          <a:p>
            <a:r>
              <a:rPr lang="nl-NL"/>
              <a:t>Leerperiodes van 5 weken</a:t>
            </a:r>
          </a:p>
        </p:txBody>
      </p:sp>
      <p:sp>
        <p:nvSpPr>
          <p:cNvPr id="3" name="Rechthoek 2">
            <a:extLst>
              <a:ext uri="{FF2B5EF4-FFF2-40B4-BE49-F238E27FC236}">
                <a16:creationId xmlns:a16="http://schemas.microsoft.com/office/drawing/2014/main" id="{A3CC847F-68D8-4722-9789-388E12424ECD}"/>
              </a:ext>
            </a:extLst>
          </p:cNvPr>
          <p:cNvSpPr/>
          <p:nvPr/>
        </p:nvSpPr>
        <p:spPr>
          <a:xfrm>
            <a:off x="838200" y="2613126"/>
            <a:ext cx="1932494" cy="186462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r>
              <a:rPr lang="nl-NL">
                <a:solidFill>
                  <a:schemeClr val="tx1"/>
                </a:solidFill>
              </a:rPr>
              <a:t>Startweek</a:t>
            </a:r>
            <a:endParaRPr lang="nl-NL">
              <a:solidFill>
                <a:schemeClr val="tx1"/>
              </a:solidFill>
              <a:cs typeface="Calibri"/>
            </a:endParaRPr>
          </a:p>
          <a:p>
            <a:pPr marL="171450" indent="-171450">
              <a:buFont typeface="Wingdings" panose="05000000000000000000" pitchFamily="2" charset="2"/>
              <a:buChar char="§"/>
            </a:pPr>
            <a:r>
              <a:rPr lang="nl-NL" sz="1100">
                <a:solidFill>
                  <a:schemeClr val="tx1"/>
                </a:solidFill>
              </a:rPr>
              <a:t>In klassen (25 – 30)</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Uitleg hoe we werken</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Voorbereiding challenges</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Gesprek ontwikkelingsplan &amp; actieplan</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Bijeenkomst planningen</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Workshops LOB</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Workshops skills</a:t>
            </a:r>
            <a:endParaRPr lang="nl-NL" sz="1100">
              <a:solidFill>
                <a:schemeClr val="tx1"/>
              </a:solidFill>
              <a:cs typeface="Calibri"/>
            </a:endParaRPr>
          </a:p>
          <a:p>
            <a:pPr marL="171450" indent="-171450">
              <a:buFont typeface="Wingdings" panose="05000000000000000000" pitchFamily="2" charset="2"/>
              <a:buChar char="§"/>
            </a:pPr>
            <a:endParaRPr lang="nl-NL" sz="1100">
              <a:solidFill>
                <a:schemeClr val="tx1"/>
              </a:solidFill>
              <a:cs typeface="Calibri"/>
            </a:endParaRPr>
          </a:p>
          <a:p>
            <a:pPr marL="171450" indent="-171450">
              <a:buFont typeface="Wingdings" panose="05000000000000000000" pitchFamily="2" charset="2"/>
              <a:buChar char="§"/>
            </a:pPr>
            <a:endParaRPr lang="nl-NL" sz="1100">
              <a:solidFill>
                <a:schemeClr val="tx1"/>
              </a:solidFill>
              <a:cs typeface="Calibri"/>
            </a:endParaRPr>
          </a:p>
          <a:p>
            <a:pPr marL="171450" indent="-171450">
              <a:buFont typeface="Wingdings" panose="05000000000000000000" pitchFamily="2" charset="2"/>
              <a:buChar char="§"/>
            </a:pPr>
            <a:endParaRPr lang="nl-NL" sz="1200">
              <a:solidFill>
                <a:schemeClr val="tx1"/>
              </a:solidFill>
              <a:cs typeface="Calibri"/>
            </a:endParaRPr>
          </a:p>
        </p:txBody>
      </p:sp>
      <p:sp>
        <p:nvSpPr>
          <p:cNvPr id="8" name="Rechthoek 7">
            <a:extLst>
              <a:ext uri="{FF2B5EF4-FFF2-40B4-BE49-F238E27FC236}">
                <a16:creationId xmlns:a16="http://schemas.microsoft.com/office/drawing/2014/main" id="{1DAC31D4-1C4B-4F4D-8697-2422D53B8333}"/>
              </a:ext>
            </a:extLst>
          </p:cNvPr>
          <p:cNvSpPr/>
          <p:nvPr/>
        </p:nvSpPr>
        <p:spPr>
          <a:xfrm>
            <a:off x="2770694" y="2613124"/>
            <a:ext cx="1932494" cy="373357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lvl="0"/>
            <a:r>
              <a:rPr lang="nl-NL" err="1">
                <a:solidFill>
                  <a:schemeClr val="tx1"/>
                </a:solidFill>
              </a:rPr>
              <a:t>Workspace</a:t>
            </a:r>
            <a:endParaRPr lang="nl-NL" sz="1100"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Studenten werken in een grote open ruimte</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Individueel werken</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Werken aan </a:t>
            </a:r>
            <a:r>
              <a:rPr lang="nl-NL" sz="1100" err="1">
                <a:solidFill>
                  <a:schemeClr val="tx1"/>
                </a:solidFill>
              </a:rPr>
              <a:t>tasks</a:t>
            </a:r>
            <a:r>
              <a:rPr lang="nl-NL" sz="1100">
                <a:solidFill>
                  <a:schemeClr val="tx1"/>
                </a:solidFill>
              </a:rPr>
              <a:t> die voorbereiden op </a:t>
            </a:r>
            <a:r>
              <a:rPr lang="nl-NL" sz="1100" err="1">
                <a:solidFill>
                  <a:schemeClr val="tx1"/>
                </a:solidFill>
              </a:rPr>
              <a:t>challenges</a:t>
            </a:r>
            <a:endParaRPr lang="nl-NL" sz="1100" err="1">
              <a:solidFill>
                <a:schemeClr val="tx1"/>
              </a:solidFill>
              <a:cs typeface="Calibri"/>
            </a:endParaRPr>
          </a:p>
          <a:p>
            <a:pPr marL="171450" lvl="0" indent="-171450">
              <a:buFont typeface="Wingdings" panose="05000000000000000000" pitchFamily="2" charset="2"/>
              <a:buChar char="§"/>
            </a:pPr>
            <a:r>
              <a:rPr lang="nl-NL" sz="1100" err="1">
                <a:solidFill>
                  <a:schemeClr val="tx1"/>
                </a:solidFill>
              </a:rPr>
              <a:t>Tasks</a:t>
            </a:r>
            <a:r>
              <a:rPr lang="nl-NL" sz="1100">
                <a:solidFill>
                  <a:schemeClr val="tx1"/>
                </a:solidFill>
              </a:rPr>
              <a:t> op drie levels: </a:t>
            </a:r>
            <a:r>
              <a:rPr lang="nl-NL" sz="1100" err="1">
                <a:solidFill>
                  <a:schemeClr val="tx1"/>
                </a:solidFill>
              </a:rPr>
              <a:t>fundamental</a:t>
            </a:r>
            <a:r>
              <a:rPr lang="nl-NL" sz="1100">
                <a:solidFill>
                  <a:schemeClr val="tx1"/>
                </a:solidFill>
              </a:rPr>
              <a:t>, </a:t>
            </a:r>
            <a:r>
              <a:rPr lang="nl-NL" sz="1100" err="1">
                <a:solidFill>
                  <a:schemeClr val="tx1"/>
                </a:solidFill>
              </a:rPr>
              <a:t>essential</a:t>
            </a:r>
            <a:r>
              <a:rPr lang="nl-NL" sz="1100">
                <a:solidFill>
                  <a:schemeClr val="tx1"/>
                </a:solidFill>
              </a:rPr>
              <a:t>, </a:t>
            </a:r>
            <a:r>
              <a:rPr lang="nl-NL" sz="1100" err="1">
                <a:solidFill>
                  <a:schemeClr val="tx1"/>
                </a:solidFill>
              </a:rPr>
              <a:t>advanced</a:t>
            </a:r>
            <a:endParaRPr lang="nl-NL" sz="1100"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Lijkt op </a:t>
            </a:r>
            <a:r>
              <a:rPr lang="nl-NL" sz="1100" err="1">
                <a:solidFill>
                  <a:schemeClr val="tx1"/>
                </a:solidFill>
              </a:rPr>
              <a:t>deepdive</a:t>
            </a:r>
            <a:endParaRPr lang="nl-NL" sz="1100"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Van consument naar producent</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Daily </a:t>
            </a:r>
            <a:r>
              <a:rPr lang="nl-NL" sz="1100" err="1">
                <a:solidFill>
                  <a:schemeClr val="tx1"/>
                </a:solidFill>
              </a:rPr>
              <a:t>standups</a:t>
            </a:r>
            <a:r>
              <a:rPr lang="nl-NL" sz="1100">
                <a:solidFill>
                  <a:schemeClr val="tx1"/>
                </a:solidFill>
              </a:rPr>
              <a:t> met </a:t>
            </a:r>
            <a:r>
              <a:rPr lang="nl-NL" sz="1100" err="1">
                <a:solidFill>
                  <a:schemeClr val="tx1"/>
                </a:solidFill>
              </a:rPr>
              <a:t>codegroups</a:t>
            </a:r>
            <a:r>
              <a:rPr lang="nl-NL" sz="1100">
                <a:solidFill>
                  <a:schemeClr val="tx1"/>
                </a:solidFill>
              </a:rPr>
              <a:t> (5)</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Vaste werktijden</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Workshops ter reparatie, verbreding en verdieping</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Wekelijkse klassenlunch</a:t>
            </a:r>
            <a:endParaRPr lang="nl-NL" sz="1100">
              <a:solidFill>
                <a:schemeClr val="tx1"/>
              </a:solidFill>
              <a:cs typeface="Calibri"/>
            </a:endParaRPr>
          </a:p>
          <a:p>
            <a:pPr lvl="0"/>
            <a:endParaRPr lang="nl-NL" sz="1100">
              <a:solidFill>
                <a:schemeClr val="tx1"/>
              </a:solidFill>
              <a:cs typeface="Calibri"/>
            </a:endParaRPr>
          </a:p>
          <a:p>
            <a:pPr marL="171450" lvl="0" indent="-171450">
              <a:buFont typeface="Wingdings" panose="05000000000000000000" pitchFamily="2" charset="2"/>
              <a:buChar char="§"/>
            </a:pPr>
            <a:endParaRPr lang="nl-NL" sz="1100">
              <a:solidFill>
                <a:schemeClr val="tx1"/>
              </a:solidFill>
              <a:cs typeface="Calibri"/>
            </a:endParaRPr>
          </a:p>
        </p:txBody>
      </p:sp>
      <p:sp>
        <p:nvSpPr>
          <p:cNvPr id="9" name="Rechthoek 8">
            <a:extLst>
              <a:ext uri="{FF2B5EF4-FFF2-40B4-BE49-F238E27FC236}">
                <a16:creationId xmlns:a16="http://schemas.microsoft.com/office/drawing/2014/main" id="{62EE5C63-D993-4B7E-9729-9C82A87873FA}"/>
              </a:ext>
            </a:extLst>
          </p:cNvPr>
          <p:cNvSpPr/>
          <p:nvPr/>
        </p:nvSpPr>
        <p:spPr>
          <a:xfrm>
            <a:off x="4703188" y="2613123"/>
            <a:ext cx="1932494" cy="373357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325496E4-B8AA-43DB-A966-DED18553A23F}"/>
              </a:ext>
            </a:extLst>
          </p:cNvPr>
          <p:cNvSpPr/>
          <p:nvPr/>
        </p:nvSpPr>
        <p:spPr>
          <a:xfrm>
            <a:off x="6635682" y="2613123"/>
            <a:ext cx="1932494" cy="373357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4CFA66C-5980-49A2-85CC-34C531142286}"/>
              </a:ext>
            </a:extLst>
          </p:cNvPr>
          <p:cNvSpPr/>
          <p:nvPr/>
        </p:nvSpPr>
        <p:spPr>
          <a:xfrm>
            <a:off x="838200" y="4474506"/>
            <a:ext cx="1932494" cy="18711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70E536E3-85B1-4C89-86B5-5AE108D4FCB6}"/>
              </a:ext>
            </a:extLst>
          </p:cNvPr>
          <p:cNvSpPr/>
          <p:nvPr/>
        </p:nvSpPr>
        <p:spPr>
          <a:xfrm>
            <a:off x="8568176" y="2615677"/>
            <a:ext cx="1932494" cy="373357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lvl="0"/>
            <a:r>
              <a:rPr lang="nl-NL">
                <a:solidFill>
                  <a:schemeClr val="tx1"/>
                </a:solidFill>
              </a:rPr>
              <a:t>Slotweek</a:t>
            </a:r>
            <a:endParaRPr lang="nl-NL">
              <a:solidFill>
                <a:schemeClr val="tx1"/>
              </a:solidFill>
              <a:cs typeface="Calibri"/>
            </a:endParaRPr>
          </a:p>
          <a:p>
            <a:pPr marL="171450" lvl="0" indent="-171450">
              <a:buFont typeface="Wingdings" panose="05000000000000000000" pitchFamily="2" charset="2"/>
              <a:buChar char="§"/>
            </a:pPr>
            <a:r>
              <a:rPr lang="nl-NL" sz="1100">
                <a:solidFill>
                  <a:schemeClr val="tx1"/>
                </a:solidFill>
              </a:rPr>
              <a:t>Oplevering</a:t>
            </a:r>
            <a:endParaRPr lang="nl-NL" sz="1100">
              <a:solidFill>
                <a:schemeClr val="tx1"/>
              </a:solidFill>
              <a:cs typeface="Calibri"/>
            </a:endParaRPr>
          </a:p>
          <a:p>
            <a:pPr marL="171450" lvl="0" indent="-171450">
              <a:buFont typeface="Wingdings" panose="05000000000000000000" pitchFamily="2" charset="2"/>
              <a:buChar char="§"/>
            </a:pPr>
            <a:endParaRPr lang="nl-NL" sz="1100">
              <a:solidFill>
                <a:schemeClr val="tx1"/>
              </a:solidFill>
              <a:cs typeface="Calibri"/>
            </a:endParaRPr>
          </a:p>
          <a:p>
            <a:pPr lvl="0"/>
            <a:r>
              <a:rPr lang="nl-NL" sz="1100">
                <a:solidFill>
                  <a:schemeClr val="tx1"/>
                </a:solidFill>
              </a:rPr>
              <a:t>In klassen</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Feedback</a:t>
            </a:r>
            <a:endParaRPr lang="nl-NL" sz="1100">
              <a:solidFill>
                <a:schemeClr val="tx1"/>
              </a:solidFill>
              <a:cs typeface="Calibri"/>
            </a:endParaRPr>
          </a:p>
          <a:p>
            <a:pPr marL="171450" lvl="0" indent="-171450">
              <a:buFont typeface="Wingdings" panose="05000000000000000000" pitchFamily="2" charset="2"/>
              <a:buChar char="§"/>
            </a:pPr>
            <a:r>
              <a:rPr lang="nl-NL" sz="1100" err="1">
                <a:solidFill>
                  <a:schemeClr val="tx1"/>
                </a:solidFill>
              </a:rPr>
              <a:t>Feedforward</a:t>
            </a:r>
            <a:endParaRPr lang="nl-NL" sz="1100"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Reflectie op leerdoelen</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Reflectie op proces</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Workshops ter reparatie, verbreding en verdieping</a:t>
            </a:r>
            <a:endParaRPr lang="nl-NL" sz="1100">
              <a:solidFill>
                <a:schemeClr val="tx1"/>
              </a:solidFill>
              <a:cs typeface="Calibri"/>
            </a:endParaRPr>
          </a:p>
          <a:p>
            <a:pPr marL="171450" lvl="0" indent="-171450">
              <a:buFont typeface="Wingdings" panose="05000000000000000000" pitchFamily="2" charset="2"/>
              <a:buChar char="§"/>
            </a:pPr>
            <a:endParaRPr lang="nl-NL" sz="1100">
              <a:solidFill>
                <a:schemeClr val="tx1"/>
              </a:solidFill>
              <a:cs typeface="Calibri"/>
            </a:endParaRPr>
          </a:p>
          <a:p>
            <a:pPr marL="171450" lvl="0" indent="-171450">
              <a:buFont typeface="Wingdings" panose="05000000000000000000" pitchFamily="2" charset="2"/>
              <a:buChar char="§"/>
            </a:pPr>
            <a:endParaRPr lang="nl-NL" sz="1100">
              <a:solidFill>
                <a:schemeClr val="tx1"/>
              </a:solidFill>
              <a:cs typeface="Calibri"/>
            </a:endParaRPr>
          </a:p>
        </p:txBody>
      </p:sp>
      <p:sp>
        <p:nvSpPr>
          <p:cNvPr id="5" name="Rechthoek 4">
            <a:extLst>
              <a:ext uri="{FF2B5EF4-FFF2-40B4-BE49-F238E27FC236}">
                <a16:creationId xmlns:a16="http://schemas.microsoft.com/office/drawing/2014/main" id="{C37767B3-F30C-4D1D-86A6-2C7B68FAF018}"/>
              </a:ext>
            </a:extLst>
          </p:cNvPr>
          <p:cNvSpPr/>
          <p:nvPr/>
        </p:nvSpPr>
        <p:spPr>
          <a:xfrm>
            <a:off x="838200" y="1079865"/>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t>Week 1</a:t>
            </a:r>
          </a:p>
        </p:txBody>
      </p:sp>
      <p:sp>
        <p:nvSpPr>
          <p:cNvPr id="15" name="Rechthoek 14">
            <a:extLst>
              <a:ext uri="{FF2B5EF4-FFF2-40B4-BE49-F238E27FC236}">
                <a16:creationId xmlns:a16="http://schemas.microsoft.com/office/drawing/2014/main" id="{B411E10A-48D4-4092-B7F0-257CC06EEAB8}"/>
              </a:ext>
            </a:extLst>
          </p:cNvPr>
          <p:cNvSpPr/>
          <p:nvPr/>
        </p:nvSpPr>
        <p:spPr>
          <a:xfrm>
            <a:off x="2770694" y="1079865"/>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t>Week 2</a:t>
            </a:r>
          </a:p>
        </p:txBody>
      </p:sp>
      <p:sp>
        <p:nvSpPr>
          <p:cNvPr id="16" name="Rechthoek 15">
            <a:extLst>
              <a:ext uri="{FF2B5EF4-FFF2-40B4-BE49-F238E27FC236}">
                <a16:creationId xmlns:a16="http://schemas.microsoft.com/office/drawing/2014/main" id="{D1205CF2-D0A1-4030-ACC0-D63AF5565CC4}"/>
              </a:ext>
            </a:extLst>
          </p:cNvPr>
          <p:cNvSpPr/>
          <p:nvPr/>
        </p:nvSpPr>
        <p:spPr>
          <a:xfrm>
            <a:off x="4703188" y="1079865"/>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t>Week 3</a:t>
            </a:r>
          </a:p>
        </p:txBody>
      </p:sp>
      <p:sp>
        <p:nvSpPr>
          <p:cNvPr id="17" name="Rechthoek 16">
            <a:extLst>
              <a:ext uri="{FF2B5EF4-FFF2-40B4-BE49-F238E27FC236}">
                <a16:creationId xmlns:a16="http://schemas.microsoft.com/office/drawing/2014/main" id="{DE95A3F4-C3AE-4845-B4FB-6746A3FA0143}"/>
              </a:ext>
            </a:extLst>
          </p:cNvPr>
          <p:cNvSpPr/>
          <p:nvPr/>
        </p:nvSpPr>
        <p:spPr>
          <a:xfrm>
            <a:off x="6635682" y="1079865"/>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t>Week 4</a:t>
            </a:r>
          </a:p>
        </p:txBody>
      </p:sp>
      <p:sp>
        <p:nvSpPr>
          <p:cNvPr id="18" name="Rechthoek 17">
            <a:extLst>
              <a:ext uri="{FF2B5EF4-FFF2-40B4-BE49-F238E27FC236}">
                <a16:creationId xmlns:a16="http://schemas.microsoft.com/office/drawing/2014/main" id="{18761713-C8D5-4E7D-B687-412488B0DAA6}"/>
              </a:ext>
            </a:extLst>
          </p:cNvPr>
          <p:cNvSpPr/>
          <p:nvPr/>
        </p:nvSpPr>
        <p:spPr>
          <a:xfrm>
            <a:off x="8568176" y="1079865"/>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t>Week 5</a:t>
            </a:r>
          </a:p>
        </p:txBody>
      </p:sp>
      <p:sp>
        <p:nvSpPr>
          <p:cNvPr id="19" name="Rechthoek 18">
            <a:extLst>
              <a:ext uri="{FF2B5EF4-FFF2-40B4-BE49-F238E27FC236}">
                <a16:creationId xmlns:a16="http://schemas.microsoft.com/office/drawing/2014/main" id="{305F8E6C-9CB6-4D5A-8F69-2469BC1CADCB}"/>
              </a:ext>
            </a:extLst>
          </p:cNvPr>
          <p:cNvSpPr/>
          <p:nvPr/>
        </p:nvSpPr>
        <p:spPr>
          <a:xfrm>
            <a:off x="838200" y="1331108"/>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a:t>Weekstart/ workspace</a:t>
            </a:r>
          </a:p>
        </p:txBody>
      </p:sp>
      <p:sp>
        <p:nvSpPr>
          <p:cNvPr id="20" name="Rechthoek 19">
            <a:extLst>
              <a:ext uri="{FF2B5EF4-FFF2-40B4-BE49-F238E27FC236}">
                <a16:creationId xmlns:a16="http://schemas.microsoft.com/office/drawing/2014/main" id="{DCFF6BB4-CA23-4089-BADA-CDFCA827483D}"/>
              </a:ext>
            </a:extLst>
          </p:cNvPr>
          <p:cNvSpPr/>
          <p:nvPr/>
        </p:nvSpPr>
        <p:spPr>
          <a:xfrm>
            <a:off x="2770694" y="1331108"/>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a:t>Workspace</a:t>
            </a:r>
            <a:endParaRPr lang="nl-NL"/>
          </a:p>
        </p:txBody>
      </p:sp>
      <p:sp>
        <p:nvSpPr>
          <p:cNvPr id="21" name="Rechthoek 20">
            <a:extLst>
              <a:ext uri="{FF2B5EF4-FFF2-40B4-BE49-F238E27FC236}">
                <a16:creationId xmlns:a16="http://schemas.microsoft.com/office/drawing/2014/main" id="{3E02157B-25CB-4D99-9542-75BE102DF46B}"/>
              </a:ext>
            </a:extLst>
          </p:cNvPr>
          <p:cNvSpPr/>
          <p:nvPr/>
        </p:nvSpPr>
        <p:spPr>
          <a:xfrm>
            <a:off x="4703188" y="1331108"/>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a:t>Workspace</a:t>
            </a:r>
            <a:endParaRPr lang="nl-NL"/>
          </a:p>
        </p:txBody>
      </p:sp>
      <p:sp>
        <p:nvSpPr>
          <p:cNvPr id="22" name="Rechthoek 21">
            <a:extLst>
              <a:ext uri="{FF2B5EF4-FFF2-40B4-BE49-F238E27FC236}">
                <a16:creationId xmlns:a16="http://schemas.microsoft.com/office/drawing/2014/main" id="{EC10BD5C-D3BF-46CC-87CA-2F8C3E24A9DA}"/>
              </a:ext>
            </a:extLst>
          </p:cNvPr>
          <p:cNvSpPr/>
          <p:nvPr/>
        </p:nvSpPr>
        <p:spPr>
          <a:xfrm>
            <a:off x="6635682" y="1331108"/>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a:t>Workspace</a:t>
            </a:r>
            <a:endParaRPr lang="nl-NL"/>
          </a:p>
        </p:txBody>
      </p:sp>
      <p:sp>
        <p:nvSpPr>
          <p:cNvPr id="23" name="Rechthoek 22">
            <a:extLst>
              <a:ext uri="{FF2B5EF4-FFF2-40B4-BE49-F238E27FC236}">
                <a16:creationId xmlns:a16="http://schemas.microsoft.com/office/drawing/2014/main" id="{68D79D5A-402E-4010-8AA0-293E53E2DA33}"/>
              </a:ext>
            </a:extLst>
          </p:cNvPr>
          <p:cNvSpPr/>
          <p:nvPr/>
        </p:nvSpPr>
        <p:spPr>
          <a:xfrm>
            <a:off x="8568176" y="1331108"/>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a:t>Slotweek</a:t>
            </a:r>
            <a:endParaRPr lang="nl-NL"/>
          </a:p>
        </p:txBody>
      </p:sp>
      <p:sp>
        <p:nvSpPr>
          <p:cNvPr id="24" name="Tekstvak 23">
            <a:extLst>
              <a:ext uri="{FF2B5EF4-FFF2-40B4-BE49-F238E27FC236}">
                <a16:creationId xmlns:a16="http://schemas.microsoft.com/office/drawing/2014/main" id="{B2BE4D74-F5D0-4DD0-8BAE-DF8B036272DB}"/>
              </a:ext>
            </a:extLst>
          </p:cNvPr>
          <p:cNvSpPr txBox="1"/>
          <p:nvPr/>
        </p:nvSpPr>
        <p:spPr>
          <a:xfrm>
            <a:off x="838200" y="1969343"/>
            <a:ext cx="9662470" cy="61555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lang="nl-NL" sz="1200">
                <a:solidFill>
                  <a:schemeClr val="tx1"/>
                </a:solidFill>
              </a:rPr>
              <a:t>Generieke vakken</a:t>
            </a:r>
            <a:endParaRPr lang="nl-NL" sz="1200">
              <a:solidFill>
                <a:schemeClr val="tx1"/>
              </a:solidFill>
              <a:cs typeface="Calibri"/>
            </a:endParaRPr>
          </a:p>
          <a:p>
            <a:pPr marL="171450" indent="-171450">
              <a:buFont typeface="Wingdings" panose="05000000000000000000" pitchFamily="2" charset="2"/>
              <a:buChar char="§"/>
            </a:pPr>
            <a:r>
              <a:rPr lang="nl-NL" sz="1100">
                <a:solidFill>
                  <a:schemeClr val="tx1"/>
                </a:solidFill>
              </a:rPr>
              <a:t>Voorbereiden generiek examens</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Voorbereiding </a:t>
            </a:r>
            <a:r>
              <a:rPr lang="nl-NL" sz="1100" err="1">
                <a:solidFill>
                  <a:schemeClr val="tx1"/>
                </a:solidFill>
              </a:rPr>
              <a:t>challenges</a:t>
            </a:r>
            <a:endParaRPr lang="nl-NL" sz="1100" err="1">
              <a:solidFill>
                <a:schemeClr val="tx1"/>
              </a:solidFill>
              <a:cs typeface="Calibri"/>
            </a:endParaRPr>
          </a:p>
        </p:txBody>
      </p:sp>
      <p:sp>
        <p:nvSpPr>
          <p:cNvPr id="25" name="Rechthoek 24">
            <a:extLst>
              <a:ext uri="{FF2B5EF4-FFF2-40B4-BE49-F238E27FC236}">
                <a16:creationId xmlns:a16="http://schemas.microsoft.com/office/drawing/2014/main" id="{8F0BDD4E-977E-4237-8A84-1A8F5F531510}"/>
              </a:ext>
            </a:extLst>
          </p:cNvPr>
          <p:cNvSpPr/>
          <p:nvPr/>
        </p:nvSpPr>
        <p:spPr>
          <a:xfrm>
            <a:off x="5669435" y="4813776"/>
            <a:ext cx="1932494" cy="14262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lvl="0"/>
            <a:r>
              <a:rPr lang="nl-NL" err="1">
                <a:solidFill>
                  <a:schemeClr val="tx1"/>
                </a:solidFill>
              </a:rPr>
              <a:t>Challenges</a:t>
            </a:r>
            <a:endParaRPr lang="nl-NL"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Als een student voldoende </a:t>
            </a:r>
            <a:r>
              <a:rPr lang="nl-NL" sz="1100" err="1">
                <a:solidFill>
                  <a:schemeClr val="tx1"/>
                </a:solidFill>
              </a:rPr>
              <a:t>tasks</a:t>
            </a:r>
            <a:r>
              <a:rPr lang="nl-NL" sz="1100">
                <a:solidFill>
                  <a:schemeClr val="tx1"/>
                </a:solidFill>
              </a:rPr>
              <a:t> heeft gedaan</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Uitvoeren </a:t>
            </a:r>
            <a:r>
              <a:rPr lang="nl-NL" sz="1100" err="1">
                <a:solidFill>
                  <a:schemeClr val="tx1"/>
                </a:solidFill>
              </a:rPr>
              <a:t>challenges</a:t>
            </a:r>
            <a:endParaRPr lang="nl-NL" sz="1100"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Individueel tot eerste stage</a:t>
            </a:r>
            <a:endParaRPr lang="nl-NL" sz="1100">
              <a:solidFill>
                <a:schemeClr val="tx1"/>
              </a:solidFill>
              <a:cs typeface="Calibri"/>
            </a:endParaRPr>
          </a:p>
          <a:p>
            <a:pPr algn="ctr"/>
            <a:endParaRPr lang="nl-NL">
              <a:solidFill>
                <a:schemeClr val="tx1"/>
              </a:solidFill>
              <a:cs typeface="Calibri"/>
            </a:endParaRPr>
          </a:p>
        </p:txBody>
      </p:sp>
      <p:sp>
        <p:nvSpPr>
          <p:cNvPr id="26" name="Rechthoek 25">
            <a:extLst>
              <a:ext uri="{FF2B5EF4-FFF2-40B4-BE49-F238E27FC236}">
                <a16:creationId xmlns:a16="http://schemas.microsoft.com/office/drawing/2014/main" id="{8C292DB7-29DE-4570-ABCB-28CC89E09872}"/>
              </a:ext>
            </a:extLst>
          </p:cNvPr>
          <p:cNvSpPr/>
          <p:nvPr/>
        </p:nvSpPr>
        <p:spPr>
          <a:xfrm>
            <a:off x="838199" y="1583442"/>
            <a:ext cx="9662469" cy="38590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a:t>Agile werken: Teamscrum &amp; daily standup (docenten)  - userstories van studenten </a:t>
            </a:r>
            <a:endParaRPr lang="nl-NL" sz="1100"/>
          </a:p>
          <a:p>
            <a:pPr marL="171450" indent="-171450">
              <a:buFont typeface="Wingdings" panose="05000000000000000000" pitchFamily="2" charset="2"/>
              <a:buChar char="§"/>
            </a:pPr>
            <a:endParaRPr lang="nl-NL" sz="1100"/>
          </a:p>
          <a:p>
            <a:pPr marL="171450" indent="-171450">
              <a:buFont typeface="Wingdings" panose="05000000000000000000" pitchFamily="2" charset="2"/>
              <a:buChar char="§"/>
            </a:pPr>
            <a:endParaRPr lang="nl-NL" sz="1200"/>
          </a:p>
        </p:txBody>
      </p:sp>
      <p:sp>
        <p:nvSpPr>
          <p:cNvPr id="27" name="Rechthoek 26">
            <a:extLst>
              <a:ext uri="{FF2B5EF4-FFF2-40B4-BE49-F238E27FC236}">
                <a16:creationId xmlns:a16="http://schemas.microsoft.com/office/drawing/2014/main" id="{0751E28C-08E7-4BCD-AD49-EBF8647691A3}"/>
              </a:ext>
            </a:extLst>
          </p:cNvPr>
          <p:cNvSpPr/>
          <p:nvPr/>
        </p:nvSpPr>
        <p:spPr>
          <a:xfrm>
            <a:off x="2255821" y="5889153"/>
            <a:ext cx="1743174" cy="39949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a:solidFill>
                  <a:prstClr val="white"/>
                </a:solidFill>
              </a:rPr>
              <a:t>Userevaluaties</a:t>
            </a:r>
            <a:endParaRPr lang="nl-NL" sz="1100"/>
          </a:p>
          <a:p>
            <a:pPr marL="171450" indent="-171450">
              <a:buFont typeface="Wingdings" panose="05000000000000000000" pitchFamily="2" charset="2"/>
              <a:buChar char="§"/>
            </a:pPr>
            <a:endParaRPr lang="nl-NL" sz="1100"/>
          </a:p>
          <a:p>
            <a:pPr marL="171450" indent="-171450">
              <a:buFont typeface="Wingdings" panose="05000000000000000000" pitchFamily="2" charset="2"/>
              <a:buChar char="§"/>
            </a:pPr>
            <a:endParaRPr lang="nl-NL" sz="1200"/>
          </a:p>
        </p:txBody>
      </p:sp>
      <p:sp>
        <p:nvSpPr>
          <p:cNvPr id="28" name="Rechthoek 27">
            <a:extLst>
              <a:ext uri="{FF2B5EF4-FFF2-40B4-BE49-F238E27FC236}">
                <a16:creationId xmlns:a16="http://schemas.microsoft.com/office/drawing/2014/main" id="{0C25ACDF-7602-4EC3-8782-BC94A3609620}"/>
              </a:ext>
            </a:extLst>
          </p:cNvPr>
          <p:cNvSpPr/>
          <p:nvPr/>
        </p:nvSpPr>
        <p:spPr>
          <a:xfrm>
            <a:off x="5072804" y="3634272"/>
            <a:ext cx="1743174" cy="39949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a:solidFill>
                  <a:schemeClr val="tx1"/>
                </a:solidFill>
              </a:rPr>
              <a:t>Workshops</a:t>
            </a:r>
            <a:endParaRPr lang="nl-NL" sz="1100">
              <a:solidFill>
                <a:schemeClr val="tx1"/>
              </a:solidFill>
              <a:cs typeface="Calibri"/>
            </a:endParaRPr>
          </a:p>
          <a:p>
            <a:pPr marL="171450" indent="-171450">
              <a:buFont typeface="Wingdings" panose="05000000000000000000" pitchFamily="2" charset="2"/>
              <a:buChar char="§"/>
            </a:pPr>
            <a:endParaRPr lang="nl-NL" sz="1100"/>
          </a:p>
          <a:p>
            <a:pPr marL="171450" indent="-171450">
              <a:buFont typeface="Wingdings" panose="05000000000000000000" pitchFamily="2" charset="2"/>
              <a:buChar char="§"/>
            </a:pPr>
            <a:endParaRPr lang="nl-NL" sz="1200"/>
          </a:p>
        </p:txBody>
      </p:sp>
    </p:spTree>
    <p:extLst>
      <p:ext uri="{BB962C8B-B14F-4D97-AF65-F5344CB8AC3E}">
        <p14:creationId xmlns:p14="http://schemas.microsoft.com/office/powerpoint/2010/main" val="807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17F11-6BFE-4F28-83F3-F4E90258A5C4}"/>
              </a:ext>
            </a:extLst>
          </p:cNvPr>
          <p:cNvSpPr>
            <a:spLocks noGrp="1"/>
          </p:cNvSpPr>
          <p:nvPr>
            <p:ph type="title"/>
          </p:nvPr>
        </p:nvSpPr>
        <p:spPr/>
        <p:txBody>
          <a:bodyPr/>
          <a:lstStyle/>
          <a:p>
            <a:r>
              <a:rPr lang="nl-NL"/>
              <a:t>Een </a:t>
            </a:r>
            <a:r>
              <a:rPr lang="nl-NL" err="1"/>
              <a:t>challenge</a:t>
            </a:r>
          </a:p>
        </p:txBody>
      </p:sp>
      <p:sp>
        <p:nvSpPr>
          <p:cNvPr id="3" name="Tijdelijke aanduiding voor inhoud 2">
            <a:extLst>
              <a:ext uri="{FF2B5EF4-FFF2-40B4-BE49-F238E27FC236}">
                <a16:creationId xmlns:a16="http://schemas.microsoft.com/office/drawing/2014/main" id="{A42E3EB6-CB78-41C8-94CB-2320C97ADB05}"/>
              </a:ext>
            </a:extLst>
          </p:cNvPr>
          <p:cNvSpPr>
            <a:spLocks noGrp="1"/>
          </p:cNvSpPr>
          <p:nvPr>
            <p:ph idx="1"/>
          </p:nvPr>
        </p:nvSpPr>
        <p:spPr/>
        <p:txBody>
          <a:bodyPr vert="horz" lIns="91440" tIns="45720" rIns="91440" bIns="45720" rtlCol="0" anchor="t">
            <a:normAutofit/>
          </a:bodyPr>
          <a:lstStyle/>
          <a:p>
            <a:r>
              <a:rPr lang="nl-NL">
                <a:cs typeface="Calibri"/>
              </a:rPr>
              <a:t>Groot:</a:t>
            </a:r>
          </a:p>
          <a:p>
            <a:pPr lvl="1"/>
            <a:r>
              <a:rPr lang="nl-NL">
                <a:cs typeface="Calibri"/>
              </a:rPr>
              <a:t>Een mediabedrijf heeft de opdracht gegeven om een nieuwspagina te maken met daarbij verschillende categorieën. </a:t>
            </a:r>
          </a:p>
          <a:p>
            <a:r>
              <a:rPr lang="nl-NL">
                <a:cs typeface="Calibri"/>
              </a:rPr>
              <a:t>Klein: </a:t>
            </a:r>
          </a:p>
          <a:p>
            <a:pPr lvl="1"/>
            <a:r>
              <a:rPr lang="nl-NL">
                <a:cs typeface="Calibri"/>
              </a:rPr>
              <a:t>Een aantal functionaliteiten op een blog voor amateurfotografen worden niet correct weergegeven. De opdrachtgever heeft gevraagd om deze op te lossen. </a:t>
            </a:r>
          </a:p>
        </p:txBody>
      </p:sp>
    </p:spTree>
    <p:extLst>
      <p:ext uri="{BB962C8B-B14F-4D97-AF65-F5344CB8AC3E}">
        <p14:creationId xmlns:p14="http://schemas.microsoft.com/office/powerpoint/2010/main" val="21838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A9D78-C559-4AFD-99CB-B2AD087507A3}"/>
              </a:ext>
            </a:extLst>
          </p:cNvPr>
          <p:cNvSpPr>
            <a:spLocks noGrp="1"/>
          </p:cNvSpPr>
          <p:nvPr>
            <p:ph type="title"/>
          </p:nvPr>
        </p:nvSpPr>
        <p:spPr/>
        <p:txBody>
          <a:bodyPr/>
          <a:lstStyle/>
          <a:p>
            <a:r>
              <a:rPr lang="nl-NL"/>
              <a:t>Voorbeeld van een </a:t>
            </a:r>
            <a:r>
              <a:rPr lang="nl-NL" err="1"/>
              <a:t>task</a:t>
            </a:r>
            <a:endParaRPr lang="nl-NL"/>
          </a:p>
        </p:txBody>
      </p:sp>
      <p:sp>
        <p:nvSpPr>
          <p:cNvPr id="3" name="Tijdelijke aanduiding voor inhoud 2">
            <a:extLst>
              <a:ext uri="{FF2B5EF4-FFF2-40B4-BE49-F238E27FC236}">
                <a16:creationId xmlns:a16="http://schemas.microsoft.com/office/drawing/2014/main" id="{C0654DF0-D92D-4332-8598-7C6977E0B80A}"/>
              </a:ext>
            </a:extLst>
          </p:cNvPr>
          <p:cNvSpPr>
            <a:spLocks noGrp="1"/>
          </p:cNvSpPr>
          <p:nvPr>
            <p:ph idx="1"/>
          </p:nvPr>
        </p:nvSpPr>
        <p:spPr/>
        <p:txBody>
          <a:bodyPr vert="horz" lIns="91440" tIns="45720" rIns="91440" bIns="45720" rtlCol="0" anchor="t">
            <a:normAutofit/>
          </a:bodyPr>
          <a:lstStyle/>
          <a:p>
            <a:r>
              <a:rPr lang="nl-NL">
                <a:cs typeface="Calibri"/>
              </a:rPr>
              <a:t>De achtergrondkleur van het blog is op de homepagina anders dan op de andere pagina's. Dit moet aangepast worden</a:t>
            </a:r>
          </a:p>
          <a:p>
            <a:endParaRPr lang="nl-NL">
              <a:cs typeface="Calibri"/>
            </a:endParaRPr>
          </a:p>
          <a:p>
            <a:r>
              <a:rPr lang="nl-NL">
                <a:cs typeface="Calibri"/>
              </a:rPr>
              <a:t>De titels van de blogs ontbreken. Dit is niet bevorderend voor de leesbaarheid. Pas dit aan.</a:t>
            </a:r>
          </a:p>
        </p:txBody>
      </p:sp>
    </p:spTree>
    <p:extLst>
      <p:ext uri="{BB962C8B-B14F-4D97-AF65-F5344CB8AC3E}">
        <p14:creationId xmlns:p14="http://schemas.microsoft.com/office/powerpoint/2010/main" val="112004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F640D-0177-4748-B4AA-44831F0E4992}"/>
              </a:ext>
            </a:extLst>
          </p:cNvPr>
          <p:cNvSpPr>
            <a:spLocks noGrp="1"/>
          </p:cNvSpPr>
          <p:nvPr>
            <p:ph type="title"/>
          </p:nvPr>
        </p:nvSpPr>
        <p:spPr>
          <a:xfrm>
            <a:off x="838200" y="0"/>
            <a:ext cx="10515600" cy="1325563"/>
          </a:xfrm>
        </p:spPr>
        <p:txBody>
          <a:bodyPr/>
          <a:lstStyle/>
          <a:p>
            <a:r>
              <a:rPr lang="nl-NL"/>
              <a:t>Voorbeeld van een challenge</a:t>
            </a:r>
          </a:p>
        </p:txBody>
      </p:sp>
      <p:sp>
        <p:nvSpPr>
          <p:cNvPr id="6" name="Tijdelijke aanduiding voor inhoud 5">
            <a:extLst>
              <a:ext uri="{FF2B5EF4-FFF2-40B4-BE49-F238E27FC236}">
                <a16:creationId xmlns:a16="http://schemas.microsoft.com/office/drawing/2014/main" id="{C4C548BF-871C-4970-B17A-CE3BBBB5C951}"/>
              </a:ext>
            </a:extLst>
          </p:cNvPr>
          <p:cNvSpPr>
            <a:spLocks noGrp="1"/>
          </p:cNvSpPr>
          <p:nvPr>
            <p:ph idx="1"/>
          </p:nvPr>
        </p:nvSpPr>
        <p:spPr/>
        <p:txBody>
          <a:bodyPr/>
          <a:lstStyle/>
          <a:p>
            <a:endParaRPr lang="nl-NL"/>
          </a:p>
        </p:txBody>
      </p:sp>
      <p:pic>
        <p:nvPicPr>
          <p:cNvPr id="3" name="Afbeelding 2">
            <a:extLst>
              <a:ext uri="{FF2B5EF4-FFF2-40B4-BE49-F238E27FC236}">
                <a16:creationId xmlns:a16="http://schemas.microsoft.com/office/drawing/2014/main" id="{42FDE586-226E-467D-B27D-49E8AFECAAD3}"/>
              </a:ext>
            </a:extLst>
          </p:cNvPr>
          <p:cNvPicPr>
            <a:picLocks noChangeAspect="1"/>
          </p:cNvPicPr>
          <p:nvPr/>
        </p:nvPicPr>
        <p:blipFill>
          <a:blip r:embed="rId2"/>
          <a:stretch>
            <a:fillRect/>
          </a:stretch>
        </p:blipFill>
        <p:spPr>
          <a:xfrm>
            <a:off x="838200" y="1607167"/>
            <a:ext cx="10002646" cy="5048955"/>
          </a:xfrm>
          <a:prstGeom prst="rect">
            <a:avLst/>
          </a:prstGeom>
        </p:spPr>
      </p:pic>
    </p:spTree>
    <p:extLst>
      <p:ext uri="{BB962C8B-B14F-4D97-AF65-F5344CB8AC3E}">
        <p14:creationId xmlns:p14="http://schemas.microsoft.com/office/powerpoint/2010/main" val="328874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BF16C-AC7B-4EBC-BB8F-64F0232A18E0}"/>
              </a:ext>
            </a:extLst>
          </p:cNvPr>
          <p:cNvSpPr>
            <a:spLocks noGrp="1"/>
          </p:cNvSpPr>
          <p:nvPr>
            <p:ph type="title"/>
          </p:nvPr>
        </p:nvSpPr>
        <p:spPr/>
        <p:txBody>
          <a:bodyPr/>
          <a:lstStyle/>
          <a:p>
            <a:r>
              <a:rPr lang="nl-NL"/>
              <a:t>Taken</a:t>
            </a:r>
          </a:p>
        </p:txBody>
      </p:sp>
      <p:sp>
        <p:nvSpPr>
          <p:cNvPr id="3" name="Tijdelijke aanduiding voor inhoud 2">
            <a:extLst>
              <a:ext uri="{FF2B5EF4-FFF2-40B4-BE49-F238E27FC236}">
                <a16:creationId xmlns:a16="http://schemas.microsoft.com/office/drawing/2014/main" id="{E768E20A-0956-48E8-9844-557141F97712}"/>
              </a:ext>
            </a:extLst>
          </p:cNvPr>
          <p:cNvSpPr>
            <a:spLocks noGrp="1"/>
          </p:cNvSpPr>
          <p:nvPr>
            <p:ph idx="1"/>
          </p:nvPr>
        </p:nvSpPr>
        <p:spPr/>
        <p:txBody>
          <a:bodyPr vert="horz" lIns="91440" tIns="45720" rIns="91440" bIns="45720" rtlCol="0" anchor="t">
            <a:normAutofit/>
          </a:bodyPr>
          <a:lstStyle/>
          <a:p>
            <a:r>
              <a:rPr lang="nl-NL">
                <a:cs typeface="Calibri"/>
              </a:rPr>
              <a:t>Welke twee manieren kun je vinden om bij de instellingen te komen om een gebruiker te toe te voegen aan Windows?</a:t>
            </a:r>
          </a:p>
          <a:p>
            <a:pPr lvl="1"/>
            <a:r>
              <a:rPr lang="nl-NL">
                <a:cs typeface="Calibri"/>
              </a:rPr>
              <a:t>Antwoord</a:t>
            </a:r>
          </a:p>
          <a:p>
            <a:pPr lvl="2"/>
            <a:r>
              <a:rPr lang="nl-NL">
                <a:cs typeface="Calibri"/>
              </a:rPr>
              <a:t>Zoekfunctie</a:t>
            </a:r>
          </a:p>
          <a:p>
            <a:pPr lvl="2"/>
            <a:r>
              <a:rPr lang="nl-NL" err="1">
                <a:cs typeface="Calibri"/>
              </a:rPr>
              <a:t>Config</a:t>
            </a:r>
            <a:r>
              <a:rPr lang="nl-NL">
                <a:cs typeface="Calibri"/>
              </a:rPr>
              <a:t> scherm</a:t>
            </a:r>
          </a:p>
          <a:p>
            <a:r>
              <a:rPr lang="nl-NL">
                <a:cs typeface="Calibri"/>
              </a:rPr>
              <a:t>Elke gebruiker maakt gebruik van een ander thema binnen Windows. Bepaal zelf welke thema's je kunt toepassen.</a:t>
            </a:r>
          </a:p>
          <a:p>
            <a:pPr lvl="2"/>
            <a:endParaRPr lang="nl-NL">
              <a:cs typeface="Calibri"/>
            </a:endParaRPr>
          </a:p>
        </p:txBody>
      </p:sp>
    </p:spTree>
    <p:extLst>
      <p:ext uri="{BB962C8B-B14F-4D97-AF65-F5344CB8AC3E}">
        <p14:creationId xmlns:p14="http://schemas.microsoft.com/office/powerpoint/2010/main" val="197313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F640D-0177-4748-B4AA-44831F0E4992}"/>
              </a:ext>
            </a:extLst>
          </p:cNvPr>
          <p:cNvSpPr>
            <a:spLocks noGrp="1"/>
          </p:cNvSpPr>
          <p:nvPr>
            <p:ph type="title"/>
          </p:nvPr>
        </p:nvSpPr>
        <p:spPr>
          <a:xfrm>
            <a:off x="838200" y="0"/>
            <a:ext cx="10515600" cy="1325563"/>
          </a:xfrm>
        </p:spPr>
        <p:txBody>
          <a:bodyPr/>
          <a:lstStyle/>
          <a:p>
            <a:r>
              <a:rPr lang="nl-NL"/>
              <a:t>Leerperiodes van 5 weken</a:t>
            </a:r>
          </a:p>
        </p:txBody>
      </p:sp>
      <p:sp>
        <p:nvSpPr>
          <p:cNvPr id="3" name="Rechthoek 2">
            <a:extLst>
              <a:ext uri="{FF2B5EF4-FFF2-40B4-BE49-F238E27FC236}">
                <a16:creationId xmlns:a16="http://schemas.microsoft.com/office/drawing/2014/main" id="{A3CC847F-68D8-4722-9789-388E12424ECD}"/>
              </a:ext>
            </a:extLst>
          </p:cNvPr>
          <p:cNvSpPr/>
          <p:nvPr/>
        </p:nvSpPr>
        <p:spPr>
          <a:xfrm>
            <a:off x="838200" y="2613126"/>
            <a:ext cx="1932494" cy="186462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r>
              <a:rPr lang="nl-NL">
                <a:solidFill>
                  <a:schemeClr val="tx1"/>
                </a:solidFill>
              </a:rPr>
              <a:t>Startweek</a:t>
            </a:r>
            <a:endParaRPr lang="nl-NL">
              <a:solidFill>
                <a:schemeClr val="tx1"/>
              </a:solidFill>
              <a:cs typeface="Calibri"/>
            </a:endParaRPr>
          </a:p>
          <a:p>
            <a:pPr marL="171450" indent="-171450">
              <a:buFont typeface="Wingdings" panose="05000000000000000000" pitchFamily="2" charset="2"/>
              <a:buChar char="§"/>
            </a:pPr>
            <a:r>
              <a:rPr lang="nl-NL" sz="1100">
                <a:solidFill>
                  <a:schemeClr val="tx1"/>
                </a:solidFill>
              </a:rPr>
              <a:t>In klassen (25 – 30)</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Uitleg hoe we werken</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Voorbereiding challenges</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Gesprek ontwikkelingsplan &amp; actieplan</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Bijeenkomst planningen</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Workshops LOB</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Workshops skills</a:t>
            </a:r>
            <a:endParaRPr lang="nl-NL" sz="1100">
              <a:solidFill>
                <a:schemeClr val="tx1"/>
              </a:solidFill>
              <a:cs typeface="Calibri"/>
            </a:endParaRPr>
          </a:p>
          <a:p>
            <a:pPr marL="171450" indent="-171450">
              <a:buFont typeface="Wingdings" panose="05000000000000000000" pitchFamily="2" charset="2"/>
              <a:buChar char="§"/>
            </a:pPr>
            <a:endParaRPr lang="nl-NL" sz="1100">
              <a:solidFill>
                <a:schemeClr val="tx1"/>
              </a:solidFill>
              <a:cs typeface="Calibri"/>
            </a:endParaRPr>
          </a:p>
          <a:p>
            <a:pPr marL="171450" indent="-171450">
              <a:buFont typeface="Wingdings" panose="05000000000000000000" pitchFamily="2" charset="2"/>
              <a:buChar char="§"/>
            </a:pPr>
            <a:endParaRPr lang="nl-NL" sz="1100">
              <a:solidFill>
                <a:schemeClr val="tx1"/>
              </a:solidFill>
              <a:cs typeface="Calibri"/>
            </a:endParaRPr>
          </a:p>
          <a:p>
            <a:pPr marL="171450" indent="-171450">
              <a:buFont typeface="Wingdings" panose="05000000000000000000" pitchFamily="2" charset="2"/>
              <a:buChar char="§"/>
            </a:pPr>
            <a:endParaRPr lang="nl-NL" sz="1200">
              <a:solidFill>
                <a:schemeClr val="tx1"/>
              </a:solidFill>
              <a:cs typeface="Calibri"/>
            </a:endParaRPr>
          </a:p>
        </p:txBody>
      </p:sp>
      <p:sp>
        <p:nvSpPr>
          <p:cNvPr id="8" name="Rechthoek 7">
            <a:extLst>
              <a:ext uri="{FF2B5EF4-FFF2-40B4-BE49-F238E27FC236}">
                <a16:creationId xmlns:a16="http://schemas.microsoft.com/office/drawing/2014/main" id="{1DAC31D4-1C4B-4F4D-8697-2422D53B8333}"/>
              </a:ext>
            </a:extLst>
          </p:cNvPr>
          <p:cNvSpPr/>
          <p:nvPr/>
        </p:nvSpPr>
        <p:spPr>
          <a:xfrm>
            <a:off x="2770694" y="2613124"/>
            <a:ext cx="1932494" cy="373357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lvl="0"/>
            <a:r>
              <a:rPr lang="nl-NL" err="1">
                <a:solidFill>
                  <a:schemeClr val="tx1"/>
                </a:solidFill>
              </a:rPr>
              <a:t>Workspace</a:t>
            </a:r>
            <a:endParaRPr lang="nl-NL" sz="1100"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Studenten werken in een grote open ruimte</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Individueel werken</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Werken aan </a:t>
            </a:r>
            <a:r>
              <a:rPr lang="nl-NL" sz="1100" err="1">
                <a:solidFill>
                  <a:schemeClr val="tx1"/>
                </a:solidFill>
              </a:rPr>
              <a:t>tasks</a:t>
            </a:r>
            <a:r>
              <a:rPr lang="nl-NL" sz="1100">
                <a:solidFill>
                  <a:schemeClr val="tx1"/>
                </a:solidFill>
              </a:rPr>
              <a:t> die voorbereiden op </a:t>
            </a:r>
            <a:r>
              <a:rPr lang="nl-NL" sz="1100" err="1">
                <a:solidFill>
                  <a:schemeClr val="tx1"/>
                </a:solidFill>
              </a:rPr>
              <a:t>challenges</a:t>
            </a:r>
            <a:endParaRPr lang="nl-NL" sz="1100" err="1">
              <a:solidFill>
                <a:schemeClr val="tx1"/>
              </a:solidFill>
              <a:cs typeface="Calibri"/>
            </a:endParaRPr>
          </a:p>
          <a:p>
            <a:pPr marL="171450" lvl="0" indent="-171450">
              <a:buFont typeface="Wingdings" panose="05000000000000000000" pitchFamily="2" charset="2"/>
              <a:buChar char="§"/>
            </a:pPr>
            <a:r>
              <a:rPr lang="nl-NL" sz="1100" err="1">
                <a:solidFill>
                  <a:schemeClr val="tx1"/>
                </a:solidFill>
              </a:rPr>
              <a:t>Tasks</a:t>
            </a:r>
            <a:r>
              <a:rPr lang="nl-NL" sz="1100">
                <a:solidFill>
                  <a:schemeClr val="tx1"/>
                </a:solidFill>
              </a:rPr>
              <a:t> op drie levels: </a:t>
            </a:r>
            <a:r>
              <a:rPr lang="nl-NL" sz="1100" err="1">
                <a:solidFill>
                  <a:schemeClr val="tx1"/>
                </a:solidFill>
              </a:rPr>
              <a:t>fundamental</a:t>
            </a:r>
            <a:r>
              <a:rPr lang="nl-NL" sz="1100">
                <a:solidFill>
                  <a:schemeClr val="tx1"/>
                </a:solidFill>
              </a:rPr>
              <a:t>, </a:t>
            </a:r>
            <a:r>
              <a:rPr lang="nl-NL" sz="1100" err="1">
                <a:solidFill>
                  <a:schemeClr val="tx1"/>
                </a:solidFill>
              </a:rPr>
              <a:t>essential</a:t>
            </a:r>
            <a:r>
              <a:rPr lang="nl-NL" sz="1100">
                <a:solidFill>
                  <a:schemeClr val="tx1"/>
                </a:solidFill>
              </a:rPr>
              <a:t>, </a:t>
            </a:r>
            <a:r>
              <a:rPr lang="nl-NL" sz="1100" err="1">
                <a:solidFill>
                  <a:schemeClr val="tx1"/>
                </a:solidFill>
              </a:rPr>
              <a:t>advanced</a:t>
            </a:r>
            <a:endParaRPr lang="nl-NL" sz="1100"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Lijkt op </a:t>
            </a:r>
            <a:r>
              <a:rPr lang="nl-NL" sz="1100" err="1">
                <a:solidFill>
                  <a:schemeClr val="tx1"/>
                </a:solidFill>
              </a:rPr>
              <a:t>deepdive</a:t>
            </a:r>
            <a:endParaRPr lang="nl-NL" sz="1100"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Van consument naar producent</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Daily </a:t>
            </a:r>
            <a:r>
              <a:rPr lang="nl-NL" sz="1100" err="1">
                <a:solidFill>
                  <a:schemeClr val="tx1"/>
                </a:solidFill>
              </a:rPr>
              <a:t>standups</a:t>
            </a:r>
            <a:r>
              <a:rPr lang="nl-NL" sz="1100">
                <a:solidFill>
                  <a:schemeClr val="tx1"/>
                </a:solidFill>
              </a:rPr>
              <a:t> met </a:t>
            </a:r>
            <a:r>
              <a:rPr lang="nl-NL" sz="1100" err="1">
                <a:solidFill>
                  <a:schemeClr val="tx1"/>
                </a:solidFill>
              </a:rPr>
              <a:t>codegroups</a:t>
            </a:r>
            <a:r>
              <a:rPr lang="nl-NL" sz="1100">
                <a:solidFill>
                  <a:schemeClr val="tx1"/>
                </a:solidFill>
              </a:rPr>
              <a:t> (5)</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Vaste werktijden</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Workshops ter reparatie, verbreding en verdieping</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Wekelijkse klassenlunch</a:t>
            </a:r>
            <a:endParaRPr lang="nl-NL" sz="1100">
              <a:solidFill>
                <a:schemeClr val="tx1"/>
              </a:solidFill>
              <a:cs typeface="Calibri"/>
            </a:endParaRPr>
          </a:p>
          <a:p>
            <a:pPr lvl="0"/>
            <a:endParaRPr lang="nl-NL" sz="1100">
              <a:solidFill>
                <a:schemeClr val="tx1"/>
              </a:solidFill>
              <a:cs typeface="Calibri"/>
            </a:endParaRPr>
          </a:p>
          <a:p>
            <a:pPr marL="171450" lvl="0" indent="-171450">
              <a:buFont typeface="Wingdings" panose="05000000000000000000" pitchFamily="2" charset="2"/>
              <a:buChar char="§"/>
            </a:pPr>
            <a:endParaRPr lang="nl-NL" sz="1100">
              <a:solidFill>
                <a:schemeClr val="tx1"/>
              </a:solidFill>
              <a:cs typeface="Calibri"/>
            </a:endParaRPr>
          </a:p>
        </p:txBody>
      </p:sp>
      <p:sp>
        <p:nvSpPr>
          <p:cNvPr id="9" name="Rechthoek 8">
            <a:extLst>
              <a:ext uri="{FF2B5EF4-FFF2-40B4-BE49-F238E27FC236}">
                <a16:creationId xmlns:a16="http://schemas.microsoft.com/office/drawing/2014/main" id="{62EE5C63-D993-4B7E-9729-9C82A87873FA}"/>
              </a:ext>
            </a:extLst>
          </p:cNvPr>
          <p:cNvSpPr/>
          <p:nvPr/>
        </p:nvSpPr>
        <p:spPr>
          <a:xfrm>
            <a:off x="4703188" y="2613123"/>
            <a:ext cx="1932494" cy="373357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325496E4-B8AA-43DB-A966-DED18553A23F}"/>
              </a:ext>
            </a:extLst>
          </p:cNvPr>
          <p:cNvSpPr/>
          <p:nvPr/>
        </p:nvSpPr>
        <p:spPr>
          <a:xfrm>
            <a:off x="6635682" y="2613123"/>
            <a:ext cx="1932494" cy="373357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4CFA66C-5980-49A2-85CC-34C531142286}"/>
              </a:ext>
            </a:extLst>
          </p:cNvPr>
          <p:cNvSpPr/>
          <p:nvPr/>
        </p:nvSpPr>
        <p:spPr>
          <a:xfrm>
            <a:off x="838200" y="4474506"/>
            <a:ext cx="1932494" cy="18711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70E536E3-85B1-4C89-86B5-5AE108D4FCB6}"/>
              </a:ext>
            </a:extLst>
          </p:cNvPr>
          <p:cNvSpPr/>
          <p:nvPr/>
        </p:nvSpPr>
        <p:spPr>
          <a:xfrm>
            <a:off x="8568176" y="2615677"/>
            <a:ext cx="1932494" cy="373357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lvl="0"/>
            <a:r>
              <a:rPr lang="nl-NL">
                <a:solidFill>
                  <a:schemeClr val="tx1"/>
                </a:solidFill>
              </a:rPr>
              <a:t>Slotweek</a:t>
            </a:r>
            <a:endParaRPr lang="nl-NL">
              <a:solidFill>
                <a:schemeClr val="tx1"/>
              </a:solidFill>
              <a:cs typeface="Calibri"/>
            </a:endParaRPr>
          </a:p>
          <a:p>
            <a:pPr marL="171450" lvl="0" indent="-171450">
              <a:buFont typeface="Wingdings" panose="05000000000000000000" pitchFamily="2" charset="2"/>
              <a:buChar char="§"/>
            </a:pPr>
            <a:r>
              <a:rPr lang="nl-NL" sz="1100">
                <a:solidFill>
                  <a:schemeClr val="tx1"/>
                </a:solidFill>
              </a:rPr>
              <a:t>Oplevering</a:t>
            </a:r>
            <a:endParaRPr lang="nl-NL" sz="1100">
              <a:solidFill>
                <a:schemeClr val="tx1"/>
              </a:solidFill>
              <a:cs typeface="Calibri"/>
            </a:endParaRPr>
          </a:p>
          <a:p>
            <a:pPr marL="171450" lvl="0" indent="-171450">
              <a:buFont typeface="Wingdings" panose="05000000000000000000" pitchFamily="2" charset="2"/>
              <a:buChar char="§"/>
            </a:pPr>
            <a:endParaRPr lang="nl-NL" sz="1100">
              <a:solidFill>
                <a:schemeClr val="tx1"/>
              </a:solidFill>
              <a:cs typeface="Calibri"/>
            </a:endParaRPr>
          </a:p>
          <a:p>
            <a:pPr lvl="0"/>
            <a:r>
              <a:rPr lang="nl-NL" sz="1100">
                <a:solidFill>
                  <a:schemeClr val="tx1"/>
                </a:solidFill>
              </a:rPr>
              <a:t>In klassen</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Feedback</a:t>
            </a:r>
            <a:endParaRPr lang="nl-NL" sz="1100">
              <a:solidFill>
                <a:schemeClr val="tx1"/>
              </a:solidFill>
              <a:cs typeface="Calibri"/>
            </a:endParaRPr>
          </a:p>
          <a:p>
            <a:pPr marL="171450" lvl="0" indent="-171450">
              <a:buFont typeface="Wingdings" panose="05000000000000000000" pitchFamily="2" charset="2"/>
              <a:buChar char="§"/>
            </a:pPr>
            <a:r>
              <a:rPr lang="nl-NL" sz="1100" err="1">
                <a:solidFill>
                  <a:schemeClr val="tx1"/>
                </a:solidFill>
              </a:rPr>
              <a:t>Feedforward</a:t>
            </a:r>
            <a:endParaRPr lang="nl-NL" sz="1100"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Reflectie op leerdoelen</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Reflectie op proces</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Workshops ter reparatie, verbreding en verdieping</a:t>
            </a:r>
            <a:endParaRPr lang="nl-NL" sz="1100">
              <a:solidFill>
                <a:schemeClr val="tx1"/>
              </a:solidFill>
              <a:cs typeface="Calibri"/>
            </a:endParaRPr>
          </a:p>
          <a:p>
            <a:pPr marL="171450" lvl="0" indent="-171450">
              <a:buFont typeface="Wingdings" panose="05000000000000000000" pitchFamily="2" charset="2"/>
              <a:buChar char="§"/>
            </a:pPr>
            <a:endParaRPr lang="nl-NL" sz="1100">
              <a:solidFill>
                <a:schemeClr val="tx1"/>
              </a:solidFill>
              <a:cs typeface="Calibri"/>
            </a:endParaRPr>
          </a:p>
          <a:p>
            <a:pPr marL="171450" lvl="0" indent="-171450">
              <a:buFont typeface="Wingdings" panose="05000000000000000000" pitchFamily="2" charset="2"/>
              <a:buChar char="§"/>
            </a:pPr>
            <a:endParaRPr lang="nl-NL" sz="1100">
              <a:solidFill>
                <a:schemeClr val="tx1"/>
              </a:solidFill>
              <a:cs typeface="Calibri"/>
            </a:endParaRPr>
          </a:p>
        </p:txBody>
      </p:sp>
      <p:sp>
        <p:nvSpPr>
          <p:cNvPr id="5" name="Rechthoek 4">
            <a:extLst>
              <a:ext uri="{FF2B5EF4-FFF2-40B4-BE49-F238E27FC236}">
                <a16:creationId xmlns:a16="http://schemas.microsoft.com/office/drawing/2014/main" id="{C37767B3-F30C-4D1D-86A6-2C7B68FAF018}"/>
              </a:ext>
            </a:extLst>
          </p:cNvPr>
          <p:cNvSpPr/>
          <p:nvPr/>
        </p:nvSpPr>
        <p:spPr>
          <a:xfrm>
            <a:off x="838200" y="1079865"/>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t>Week 1</a:t>
            </a:r>
          </a:p>
        </p:txBody>
      </p:sp>
      <p:sp>
        <p:nvSpPr>
          <p:cNvPr id="15" name="Rechthoek 14">
            <a:extLst>
              <a:ext uri="{FF2B5EF4-FFF2-40B4-BE49-F238E27FC236}">
                <a16:creationId xmlns:a16="http://schemas.microsoft.com/office/drawing/2014/main" id="{B411E10A-48D4-4092-B7F0-257CC06EEAB8}"/>
              </a:ext>
            </a:extLst>
          </p:cNvPr>
          <p:cNvSpPr/>
          <p:nvPr/>
        </p:nvSpPr>
        <p:spPr>
          <a:xfrm>
            <a:off x="2770694" y="1079865"/>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t>Week 2</a:t>
            </a:r>
          </a:p>
        </p:txBody>
      </p:sp>
      <p:sp>
        <p:nvSpPr>
          <p:cNvPr id="16" name="Rechthoek 15">
            <a:extLst>
              <a:ext uri="{FF2B5EF4-FFF2-40B4-BE49-F238E27FC236}">
                <a16:creationId xmlns:a16="http://schemas.microsoft.com/office/drawing/2014/main" id="{D1205CF2-D0A1-4030-ACC0-D63AF5565CC4}"/>
              </a:ext>
            </a:extLst>
          </p:cNvPr>
          <p:cNvSpPr/>
          <p:nvPr/>
        </p:nvSpPr>
        <p:spPr>
          <a:xfrm>
            <a:off x="4703188" y="1079865"/>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t>Week 3</a:t>
            </a:r>
          </a:p>
        </p:txBody>
      </p:sp>
      <p:sp>
        <p:nvSpPr>
          <p:cNvPr id="17" name="Rechthoek 16">
            <a:extLst>
              <a:ext uri="{FF2B5EF4-FFF2-40B4-BE49-F238E27FC236}">
                <a16:creationId xmlns:a16="http://schemas.microsoft.com/office/drawing/2014/main" id="{DE95A3F4-C3AE-4845-B4FB-6746A3FA0143}"/>
              </a:ext>
            </a:extLst>
          </p:cNvPr>
          <p:cNvSpPr/>
          <p:nvPr/>
        </p:nvSpPr>
        <p:spPr>
          <a:xfrm>
            <a:off x="6635682" y="1079865"/>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t>Week 4</a:t>
            </a:r>
          </a:p>
        </p:txBody>
      </p:sp>
      <p:sp>
        <p:nvSpPr>
          <p:cNvPr id="18" name="Rechthoek 17">
            <a:extLst>
              <a:ext uri="{FF2B5EF4-FFF2-40B4-BE49-F238E27FC236}">
                <a16:creationId xmlns:a16="http://schemas.microsoft.com/office/drawing/2014/main" id="{18761713-C8D5-4E7D-B687-412488B0DAA6}"/>
              </a:ext>
            </a:extLst>
          </p:cNvPr>
          <p:cNvSpPr/>
          <p:nvPr/>
        </p:nvSpPr>
        <p:spPr>
          <a:xfrm>
            <a:off x="8568176" y="1079865"/>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t>Week 5</a:t>
            </a:r>
          </a:p>
        </p:txBody>
      </p:sp>
      <p:sp>
        <p:nvSpPr>
          <p:cNvPr id="19" name="Rechthoek 18">
            <a:extLst>
              <a:ext uri="{FF2B5EF4-FFF2-40B4-BE49-F238E27FC236}">
                <a16:creationId xmlns:a16="http://schemas.microsoft.com/office/drawing/2014/main" id="{305F8E6C-9CB6-4D5A-8F69-2469BC1CADCB}"/>
              </a:ext>
            </a:extLst>
          </p:cNvPr>
          <p:cNvSpPr/>
          <p:nvPr/>
        </p:nvSpPr>
        <p:spPr>
          <a:xfrm>
            <a:off x="838200" y="1331108"/>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a:t>Weekstart/ workspace</a:t>
            </a:r>
          </a:p>
        </p:txBody>
      </p:sp>
      <p:sp>
        <p:nvSpPr>
          <p:cNvPr id="20" name="Rechthoek 19">
            <a:extLst>
              <a:ext uri="{FF2B5EF4-FFF2-40B4-BE49-F238E27FC236}">
                <a16:creationId xmlns:a16="http://schemas.microsoft.com/office/drawing/2014/main" id="{DCFF6BB4-CA23-4089-BADA-CDFCA827483D}"/>
              </a:ext>
            </a:extLst>
          </p:cNvPr>
          <p:cNvSpPr/>
          <p:nvPr/>
        </p:nvSpPr>
        <p:spPr>
          <a:xfrm>
            <a:off x="2770694" y="1331108"/>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a:t>Workspace</a:t>
            </a:r>
            <a:endParaRPr lang="nl-NL"/>
          </a:p>
        </p:txBody>
      </p:sp>
      <p:sp>
        <p:nvSpPr>
          <p:cNvPr id="21" name="Rechthoek 20">
            <a:extLst>
              <a:ext uri="{FF2B5EF4-FFF2-40B4-BE49-F238E27FC236}">
                <a16:creationId xmlns:a16="http://schemas.microsoft.com/office/drawing/2014/main" id="{3E02157B-25CB-4D99-9542-75BE102DF46B}"/>
              </a:ext>
            </a:extLst>
          </p:cNvPr>
          <p:cNvSpPr/>
          <p:nvPr/>
        </p:nvSpPr>
        <p:spPr>
          <a:xfrm>
            <a:off x="4703188" y="1331108"/>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a:t>Workspace</a:t>
            </a:r>
            <a:endParaRPr lang="nl-NL"/>
          </a:p>
        </p:txBody>
      </p:sp>
      <p:sp>
        <p:nvSpPr>
          <p:cNvPr id="22" name="Rechthoek 21">
            <a:extLst>
              <a:ext uri="{FF2B5EF4-FFF2-40B4-BE49-F238E27FC236}">
                <a16:creationId xmlns:a16="http://schemas.microsoft.com/office/drawing/2014/main" id="{EC10BD5C-D3BF-46CC-87CA-2F8C3E24A9DA}"/>
              </a:ext>
            </a:extLst>
          </p:cNvPr>
          <p:cNvSpPr/>
          <p:nvPr/>
        </p:nvSpPr>
        <p:spPr>
          <a:xfrm>
            <a:off x="6635682" y="1331108"/>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a:t>Workspace</a:t>
            </a:r>
            <a:endParaRPr lang="nl-NL"/>
          </a:p>
        </p:txBody>
      </p:sp>
      <p:sp>
        <p:nvSpPr>
          <p:cNvPr id="23" name="Rechthoek 22">
            <a:extLst>
              <a:ext uri="{FF2B5EF4-FFF2-40B4-BE49-F238E27FC236}">
                <a16:creationId xmlns:a16="http://schemas.microsoft.com/office/drawing/2014/main" id="{68D79D5A-402E-4010-8AA0-293E53E2DA33}"/>
              </a:ext>
            </a:extLst>
          </p:cNvPr>
          <p:cNvSpPr/>
          <p:nvPr/>
        </p:nvSpPr>
        <p:spPr>
          <a:xfrm>
            <a:off x="8568176" y="1331108"/>
            <a:ext cx="1932494" cy="25233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a:t>Slotweek</a:t>
            </a:r>
            <a:endParaRPr lang="nl-NL"/>
          </a:p>
        </p:txBody>
      </p:sp>
      <p:sp>
        <p:nvSpPr>
          <p:cNvPr id="24" name="Tekstvak 23">
            <a:extLst>
              <a:ext uri="{FF2B5EF4-FFF2-40B4-BE49-F238E27FC236}">
                <a16:creationId xmlns:a16="http://schemas.microsoft.com/office/drawing/2014/main" id="{B2BE4D74-F5D0-4DD0-8BAE-DF8B036272DB}"/>
              </a:ext>
            </a:extLst>
          </p:cNvPr>
          <p:cNvSpPr txBox="1"/>
          <p:nvPr/>
        </p:nvSpPr>
        <p:spPr>
          <a:xfrm>
            <a:off x="838200" y="1969343"/>
            <a:ext cx="9662470" cy="61555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r>
              <a:rPr lang="nl-NL" sz="1200">
                <a:solidFill>
                  <a:schemeClr val="tx1"/>
                </a:solidFill>
              </a:rPr>
              <a:t>Generieke vakken</a:t>
            </a:r>
            <a:endParaRPr lang="nl-NL" sz="1200">
              <a:solidFill>
                <a:schemeClr val="tx1"/>
              </a:solidFill>
              <a:cs typeface="Calibri"/>
            </a:endParaRPr>
          </a:p>
          <a:p>
            <a:pPr marL="171450" indent="-171450">
              <a:buFont typeface="Wingdings" panose="05000000000000000000" pitchFamily="2" charset="2"/>
              <a:buChar char="§"/>
            </a:pPr>
            <a:r>
              <a:rPr lang="nl-NL" sz="1100">
                <a:solidFill>
                  <a:schemeClr val="tx1"/>
                </a:solidFill>
              </a:rPr>
              <a:t>Voorbereiden generiek examens</a:t>
            </a:r>
            <a:endParaRPr lang="nl-NL" sz="1100">
              <a:solidFill>
                <a:schemeClr val="tx1"/>
              </a:solidFill>
              <a:cs typeface="Calibri"/>
            </a:endParaRPr>
          </a:p>
          <a:p>
            <a:pPr marL="171450" indent="-171450">
              <a:buFont typeface="Wingdings" panose="05000000000000000000" pitchFamily="2" charset="2"/>
              <a:buChar char="§"/>
            </a:pPr>
            <a:r>
              <a:rPr lang="nl-NL" sz="1100">
                <a:solidFill>
                  <a:schemeClr val="tx1"/>
                </a:solidFill>
              </a:rPr>
              <a:t>Voorbereiding </a:t>
            </a:r>
            <a:r>
              <a:rPr lang="nl-NL" sz="1100" err="1">
                <a:solidFill>
                  <a:schemeClr val="tx1"/>
                </a:solidFill>
              </a:rPr>
              <a:t>challenges</a:t>
            </a:r>
            <a:endParaRPr lang="nl-NL" sz="1100" err="1">
              <a:solidFill>
                <a:schemeClr val="tx1"/>
              </a:solidFill>
              <a:cs typeface="Calibri"/>
            </a:endParaRPr>
          </a:p>
        </p:txBody>
      </p:sp>
      <p:sp>
        <p:nvSpPr>
          <p:cNvPr id="25" name="Rechthoek 24">
            <a:extLst>
              <a:ext uri="{FF2B5EF4-FFF2-40B4-BE49-F238E27FC236}">
                <a16:creationId xmlns:a16="http://schemas.microsoft.com/office/drawing/2014/main" id="{8F0BDD4E-977E-4237-8A84-1A8F5F531510}"/>
              </a:ext>
            </a:extLst>
          </p:cNvPr>
          <p:cNvSpPr/>
          <p:nvPr/>
        </p:nvSpPr>
        <p:spPr>
          <a:xfrm>
            <a:off x="5669435" y="4813776"/>
            <a:ext cx="1932494" cy="14262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lvl="0"/>
            <a:r>
              <a:rPr lang="nl-NL" err="1">
                <a:solidFill>
                  <a:schemeClr val="tx1"/>
                </a:solidFill>
              </a:rPr>
              <a:t>Challenges</a:t>
            </a:r>
            <a:endParaRPr lang="nl-NL"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Als een student voldoende </a:t>
            </a:r>
            <a:r>
              <a:rPr lang="nl-NL" sz="1100" err="1">
                <a:solidFill>
                  <a:schemeClr val="tx1"/>
                </a:solidFill>
              </a:rPr>
              <a:t>tasks</a:t>
            </a:r>
            <a:r>
              <a:rPr lang="nl-NL" sz="1100">
                <a:solidFill>
                  <a:schemeClr val="tx1"/>
                </a:solidFill>
              </a:rPr>
              <a:t> heeft gedaan</a:t>
            </a:r>
            <a:endParaRPr lang="nl-NL" sz="1100">
              <a:solidFill>
                <a:schemeClr val="tx1"/>
              </a:solidFill>
              <a:cs typeface="Calibri"/>
            </a:endParaRPr>
          </a:p>
          <a:p>
            <a:pPr marL="171450" lvl="0" indent="-171450">
              <a:buFont typeface="Wingdings" panose="05000000000000000000" pitchFamily="2" charset="2"/>
              <a:buChar char="§"/>
            </a:pPr>
            <a:r>
              <a:rPr lang="nl-NL" sz="1100">
                <a:solidFill>
                  <a:schemeClr val="tx1"/>
                </a:solidFill>
              </a:rPr>
              <a:t>Uitvoeren </a:t>
            </a:r>
            <a:r>
              <a:rPr lang="nl-NL" sz="1100" err="1">
                <a:solidFill>
                  <a:schemeClr val="tx1"/>
                </a:solidFill>
              </a:rPr>
              <a:t>challenges</a:t>
            </a:r>
            <a:endParaRPr lang="nl-NL" sz="1100" err="1">
              <a:solidFill>
                <a:schemeClr val="tx1"/>
              </a:solidFill>
              <a:cs typeface="Calibri"/>
            </a:endParaRPr>
          </a:p>
          <a:p>
            <a:pPr marL="171450" lvl="0" indent="-171450">
              <a:buFont typeface="Wingdings" panose="05000000000000000000" pitchFamily="2" charset="2"/>
              <a:buChar char="§"/>
            </a:pPr>
            <a:r>
              <a:rPr lang="nl-NL" sz="1100">
                <a:solidFill>
                  <a:schemeClr val="tx1"/>
                </a:solidFill>
              </a:rPr>
              <a:t>Individueel tot eerste stage</a:t>
            </a:r>
            <a:endParaRPr lang="nl-NL" sz="1100">
              <a:solidFill>
                <a:schemeClr val="tx1"/>
              </a:solidFill>
              <a:cs typeface="Calibri"/>
            </a:endParaRPr>
          </a:p>
          <a:p>
            <a:pPr algn="ctr"/>
            <a:endParaRPr lang="nl-NL">
              <a:solidFill>
                <a:schemeClr val="tx1"/>
              </a:solidFill>
              <a:cs typeface="Calibri"/>
            </a:endParaRPr>
          </a:p>
        </p:txBody>
      </p:sp>
      <p:sp>
        <p:nvSpPr>
          <p:cNvPr id="26" name="Rechthoek 25">
            <a:extLst>
              <a:ext uri="{FF2B5EF4-FFF2-40B4-BE49-F238E27FC236}">
                <a16:creationId xmlns:a16="http://schemas.microsoft.com/office/drawing/2014/main" id="{8C292DB7-29DE-4570-ABCB-28CC89E09872}"/>
              </a:ext>
            </a:extLst>
          </p:cNvPr>
          <p:cNvSpPr/>
          <p:nvPr/>
        </p:nvSpPr>
        <p:spPr>
          <a:xfrm>
            <a:off x="838199" y="1583442"/>
            <a:ext cx="9662469" cy="38590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a:t>Agile werken: Teamscrum &amp; daily standup (docenten)  - userstories van studenten </a:t>
            </a:r>
            <a:endParaRPr lang="nl-NL" sz="1100"/>
          </a:p>
          <a:p>
            <a:pPr marL="171450" indent="-171450">
              <a:buFont typeface="Wingdings" panose="05000000000000000000" pitchFamily="2" charset="2"/>
              <a:buChar char="§"/>
            </a:pPr>
            <a:endParaRPr lang="nl-NL" sz="1100"/>
          </a:p>
          <a:p>
            <a:pPr marL="171450" indent="-171450">
              <a:buFont typeface="Wingdings" panose="05000000000000000000" pitchFamily="2" charset="2"/>
              <a:buChar char="§"/>
            </a:pPr>
            <a:endParaRPr lang="nl-NL" sz="1200"/>
          </a:p>
        </p:txBody>
      </p:sp>
      <p:sp>
        <p:nvSpPr>
          <p:cNvPr id="27" name="Rechthoek 26">
            <a:extLst>
              <a:ext uri="{FF2B5EF4-FFF2-40B4-BE49-F238E27FC236}">
                <a16:creationId xmlns:a16="http://schemas.microsoft.com/office/drawing/2014/main" id="{0751E28C-08E7-4BCD-AD49-EBF8647691A3}"/>
              </a:ext>
            </a:extLst>
          </p:cNvPr>
          <p:cNvSpPr/>
          <p:nvPr/>
        </p:nvSpPr>
        <p:spPr>
          <a:xfrm>
            <a:off x="2255821" y="5889153"/>
            <a:ext cx="1743174" cy="39949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a:solidFill>
                  <a:prstClr val="white"/>
                </a:solidFill>
              </a:rPr>
              <a:t>Userevaluaties</a:t>
            </a:r>
            <a:endParaRPr lang="nl-NL" sz="1100"/>
          </a:p>
          <a:p>
            <a:pPr marL="171450" indent="-171450">
              <a:buFont typeface="Wingdings" panose="05000000000000000000" pitchFamily="2" charset="2"/>
              <a:buChar char="§"/>
            </a:pPr>
            <a:endParaRPr lang="nl-NL" sz="1100"/>
          </a:p>
          <a:p>
            <a:pPr marL="171450" indent="-171450">
              <a:buFont typeface="Wingdings" panose="05000000000000000000" pitchFamily="2" charset="2"/>
              <a:buChar char="§"/>
            </a:pPr>
            <a:endParaRPr lang="nl-NL" sz="1200"/>
          </a:p>
        </p:txBody>
      </p:sp>
      <p:sp>
        <p:nvSpPr>
          <p:cNvPr id="28" name="Rechthoek 27">
            <a:extLst>
              <a:ext uri="{FF2B5EF4-FFF2-40B4-BE49-F238E27FC236}">
                <a16:creationId xmlns:a16="http://schemas.microsoft.com/office/drawing/2014/main" id="{0C25ACDF-7602-4EC3-8782-BC94A3609620}"/>
              </a:ext>
            </a:extLst>
          </p:cNvPr>
          <p:cNvSpPr/>
          <p:nvPr/>
        </p:nvSpPr>
        <p:spPr>
          <a:xfrm>
            <a:off x="5072804" y="3634272"/>
            <a:ext cx="1743174" cy="39949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a:solidFill>
                  <a:schemeClr val="tx1"/>
                </a:solidFill>
              </a:rPr>
              <a:t>Workshops</a:t>
            </a:r>
            <a:endParaRPr lang="nl-NL" sz="1100">
              <a:solidFill>
                <a:schemeClr val="tx1"/>
              </a:solidFill>
              <a:cs typeface="Calibri"/>
            </a:endParaRPr>
          </a:p>
          <a:p>
            <a:pPr marL="171450" indent="-171450">
              <a:buFont typeface="Wingdings" panose="05000000000000000000" pitchFamily="2" charset="2"/>
              <a:buChar char="§"/>
            </a:pPr>
            <a:endParaRPr lang="nl-NL" sz="1100"/>
          </a:p>
          <a:p>
            <a:pPr marL="171450" indent="-171450">
              <a:buFont typeface="Wingdings" panose="05000000000000000000" pitchFamily="2" charset="2"/>
              <a:buChar char="§"/>
            </a:pPr>
            <a:endParaRPr lang="nl-NL" sz="1200"/>
          </a:p>
        </p:txBody>
      </p:sp>
    </p:spTree>
    <p:extLst>
      <p:ext uri="{BB962C8B-B14F-4D97-AF65-F5344CB8AC3E}">
        <p14:creationId xmlns:p14="http://schemas.microsoft.com/office/powerpoint/2010/main" val="24404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CF348-1E08-4397-82FD-1124606343D7}"/>
              </a:ext>
            </a:extLst>
          </p:cNvPr>
          <p:cNvSpPr>
            <a:spLocks noGrp="1"/>
          </p:cNvSpPr>
          <p:nvPr>
            <p:ph type="title"/>
          </p:nvPr>
        </p:nvSpPr>
        <p:spPr/>
        <p:txBody>
          <a:bodyPr/>
          <a:lstStyle/>
          <a:p>
            <a:r>
              <a:rPr lang="nl-NL"/>
              <a:t>Voorbeeldrooster startweek</a:t>
            </a:r>
          </a:p>
        </p:txBody>
      </p:sp>
      <p:sp>
        <p:nvSpPr>
          <p:cNvPr id="3" name="Tijdelijke aanduiding voor inhoud 2">
            <a:extLst>
              <a:ext uri="{FF2B5EF4-FFF2-40B4-BE49-F238E27FC236}">
                <a16:creationId xmlns:a16="http://schemas.microsoft.com/office/drawing/2014/main" id="{375DA5AF-656E-4706-8635-36BFC9AAD4E4}"/>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2557591F-CC20-41D0-8AFD-A53D04975E98}"/>
              </a:ext>
            </a:extLst>
          </p:cNvPr>
          <p:cNvPicPr>
            <a:picLocks noChangeAspect="1"/>
          </p:cNvPicPr>
          <p:nvPr/>
        </p:nvPicPr>
        <p:blipFill rotWithShape="1">
          <a:blip r:embed="rId3"/>
          <a:srcRect t="6283" r="19025" b="8595"/>
          <a:stretch/>
        </p:blipFill>
        <p:spPr>
          <a:xfrm>
            <a:off x="0" y="1625600"/>
            <a:ext cx="9879570" cy="4752892"/>
          </a:xfrm>
          <a:prstGeom prst="rect">
            <a:avLst/>
          </a:prstGeom>
        </p:spPr>
      </p:pic>
      <p:pic>
        <p:nvPicPr>
          <p:cNvPr id="5" name="Afbeelding 4">
            <a:extLst>
              <a:ext uri="{FF2B5EF4-FFF2-40B4-BE49-F238E27FC236}">
                <a16:creationId xmlns:a16="http://schemas.microsoft.com/office/drawing/2014/main" id="{EE9C4288-4519-484F-A279-D3A3B4448DEF}"/>
              </a:ext>
            </a:extLst>
          </p:cNvPr>
          <p:cNvPicPr>
            <a:picLocks noChangeAspect="1"/>
          </p:cNvPicPr>
          <p:nvPr/>
        </p:nvPicPr>
        <p:blipFill>
          <a:blip r:embed="rId4"/>
          <a:stretch>
            <a:fillRect/>
          </a:stretch>
        </p:blipFill>
        <p:spPr>
          <a:xfrm>
            <a:off x="763570" y="1886619"/>
            <a:ext cx="2260861" cy="141402"/>
          </a:xfrm>
          <a:prstGeom prst="rect">
            <a:avLst/>
          </a:prstGeom>
        </p:spPr>
      </p:pic>
      <p:sp>
        <p:nvSpPr>
          <p:cNvPr id="6" name="Tekstvak 5">
            <a:extLst>
              <a:ext uri="{FF2B5EF4-FFF2-40B4-BE49-F238E27FC236}">
                <a16:creationId xmlns:a16="http://schemas.microsoft.com/office/drawing/2014/main" id="{9EA8C3FB-EC3F-4EF1-A38D-41E6B82C8D63}"/>
              </a:ext>
            </a:extLst>
          </p:cNvPr>
          <p:cNvSpPr txBox="1"/>
          <p:nvPr/>
        </p:nvSpPr>
        <p:spPr>
          <a:xfrm>
            <a:off x="753358" y="1820629"/>
            <a:ext cx="2037422" cy="276999"/>
          </a:xfrm>
          <a:prstGeom prst="rect">
            <a:avLst/>
          </a:prstGeom>
          <a:noFill/>
        </p:spPr>
        <p:txBody>
          <a:bodyPr wrap="square" rtlCol="0">
            <a:spAutoFit/>
          </a:bodyPr>
          <a:lstStyle/>
          <a:p>
            <a:r>
              <a:rPr lang="nl-NL" sz="1200">
                <a:solidFill>
                  <a:schemeClr val="bg1"/>
                </a:solidFill>
              </a:rPr>
              <a:t>Inloop</a:t>
            </a:r>
          </a:p>
        </p:txBody>
      </p:sp>
      <p:pic>
        <p:nvPicPr>
          <p:cNvPr id="7" name="Afbeelding 6">
            <a:extLst>
              <a:ext uri="{FF2B5EF4-FFF2-40B4-BE49-F238E27FC236}">
                <a16:creationId xmlns:a16="http://schemas.microsoft.com/office/drawing/2014/main" id="{759F59D3-B171-4C3B-9104-FD4A128C051C}"/>
              </a:ext>
            </a:extLst>
          </p:cNvPr>
          <p:cNvPicPr>
            <a:picLocks noChangeAspect="1"/>
          </p:cNvPicPr>
          <p:nvPr/>
        </p:nvPicPr>
        <p:blipFill>
          <a:blip r:embed="rId4"/>
          <a:stretch>
            <a:fillRect/>
          </a:stretch>
        </p:blipFill>
        <p:spPr>
          <a:xfrm>
            <a:off x="763570" y="2059921"/>
            <a:ext cx="2260861" cy="980639"/>
          </a:xfrm>
          <a:prstGeom prst="rect">
            <a:avLst/>
          </a:prstGeom>
        </p:spPr>
      </p:pic>
      <p:sp>
        <p:nvSpPr>
          <p:cNvPr id="8" name="Tekstvak 7">
            <a:extLst>
              <a:ext uri="{FF2B5EF4-FFF2-40B4-BE49-F238E27FC236}">
                <a16:creationId xmlns:a16="http://schemas.microsoft.com/office/drawing/2014/main" id="{D1E95AE0-93ED-4BF7-9BE8-4E68983A1129}"/>
              </a:ext>
            </a:extLst>
          </p:cNvPr>
          <p:cNvSpPr txBox="1"/>
          <p:nvPr/>
        </p:nvSpPr>
        <p:spPr>
          <a:xfrm>
            <a:off x="753358" y="1993932"/>
            <a:ext cx="2037422" cy="276999"/>
          </a:xfrm>
          <a:prstGeom prst="rect">
            <a:avLst/>
          </a:prstGeom>
          <a:noFill/>
        </p:spPr>
        <p:txBody>
          <a:bodyPr wrap="square" rtlCol="0">
            <a:spAutoFit/>
          </a:bodyPr>
          <a:lstStyle/>
          <a:p>
            <a:r>
              <a:rPr lang="nl-NL" sz="1200">
                <a:solidFill>
                  <a:schemeClr val="bg1"/>
                </a:solidFill>
              </a:rPr>
              <a:t>Uitleg werkwijze</a:t>
            </a:r>
          </a:p>
        </p:txBody>
      </p:sp>
      <p:pic>
        <p:nvPicPr>
          <p:cNvPr id="10" name="Afbeelding 9">
            <a:extLst>
              <a:ext uri="{FF2B5EF4-FFF2-40B4-BE49-F238E27FC236}">
                <a16:creationId xmlns:a16="http://schemas.microsoft.com/office/drawing/2014/main" id="{9600D585-F248-4EFC-A9B3-54D64A222E63}"/>
              </a:ext>
            </a:extLst>
          </p:cNvPr>
          <p:cNvPicPr>
            <a:picLocks noChangeAspect="1"/>
          </p:cNvPicPr>
          <p:nvPr/>
        </p:nvPicPr>
        <p:blipFill>
          <a:blip r:embed="rId4"/>
          <a:stretch>
            <a:fillRect/>
          </a:stretch>
        </p:blipFill>
        <p:spPr>
          <a:xfrm>
            <a:off x="773783" y="4740064"/>
            <a:ext cx="2260861" cy="1112560"/>
          </a:xfrm>
          <a:prstGeom prst="rect">
            <a:avLst/>
          </a:prstGeom>
        </p:spPr>
      </p:pic>
      <p:sp>
        <p:nvSpPr>
          <p:cNvPr id="11" name="Tekstvak 10">
            <a:extLst>
              <a:ext uri="{FF2B5EF4-FFF2-40B4-BE49-F238E27FC236}">
                <a16:creationId xmlns:a16="http://schemas.microsoft.com/office/drawing/2014/main" id="{8225F6F0-720F-4BC6-9C99-FDA164927A3F}"/>
              </a:ext>
            </a:extLst>
          </p:cNvPr>
          <p:cNvSpPr txBox="1"/>
          <p:nvPr/>
        </p:nvSpPr>
        <p:spPr>
          <a:xfrm>
            <a:off x="763571" y="4699560"/>
            <a:ext cx="2037422" cy="276999"/>
          </a:xfrm>
          <a:prstGeom prst="rect">
            <a:avLst/>
          </a:prstGeom>
          <a:noFill/>
        </p:spPr>
        <p:txBody>
          <a:bodyPr wrap="square" rtlCol="0">
            <a:spAutoFit/>
          </a:bodyPr>
          <a:lstStyle/>
          <a:p>
            <a:r>
              <a:rPr lang="nl-NL" sz="1200">
                <a:solidFill>
                  <a:schemeClr val="bg1"/>
                </a:solidFill>
              </a:rPr>
              <a:t>Introductie challenge</a:t>
            </a:r>
          </a:p>
        </p:txBody>
      </p:sp>
      <p:pic>
        <p:nvPicPr>
          <p:cNvPr id="12" name="Afbeelding 11">
            <a:extLst>
              <a:ext uri="{FF2B5EF4-FFF2-40B4-BE49-F238E27FC236}">
                <a16:creationId xmlns:a16="http://schemas.microsoft.com/office/drawing/2014/main" id="{CAFDE8C3-7217-4A5B-9247-BD0C663D47E1}"/>
              </a:ext>
            </a:extLst>
          </p:cNvPr>
          <p:cNvPicPr>
            <a:picLocks noChangeAspect="1"/>
          </p:cNvPicPr>
          <p:nvPr/>
        </p:nvPicPr>
        <p:blipFill>
          <a:blip r:embed="rId4"/>
          <a:stretch>
            <a:fillRect/>
          </a:stretch>
        </p:blipFill>
        <p:spPr>
          <a:xfrm>
            <a:off x="3055070" y="1886619"/>
            <a:ext cx="2260861" cy="141402"/>
          </a:xfrm>
          <a:prstGeom prst="rect">
            <a:avLst/>
          </a:prstGeom>
        </p:spPr>
      </p:pic>
      <p:sp>
        <p:nvSpPr>
          <p:cNvPr id="13" name="Tekstvak 12">
            <a:extLst>
              <a:ext uri="{FF2B5EF4-FFF2-40B4-BE49-F238E27FC236}">
                <a16:creationId xmlns:a16="http://schemas.microsoft.com/office/drawing/2014/main" id="{1481C663-9E52-4A59-B744-87B01CB70758}"/>
              </a:ext>
            </a:extLst>
          </p:cNvPr>
          <p:cNvSpPr txBox="1"/>
          <p:nvPr/>
        </p:nvSpPr>
        <p:spPr>
          <a:xfrm>
            <a:off x="3044858" y="1820629"/>
            <a:ext cx="2037422" cy="276999"/>
          </a:xfrm>
          <a:prstGeom prst="rect">
            <a:avLst/>
          </a:prstGeom>
          <a:noFill/>
        </p:spPr>
        <p:txBody>
          <a:bodyPr wrap="square" rtlCol="0">
            <a:spAutoFit/>
          </a:bodyPr>
          <a:lstStyle/>
          <a:p>
            <a:r>
              <a:rPr lang="nl-NL" sz="1200">
                <a:solidFill>
                  <a:schemeClr val="bg1"/>
                </a:solidFill>
              </a:rPr>
              <a:t>Inloop</a:t>
            </a:r>
          </a:p>
        </p:txBody>
      </p:sp>
      <p:pic>
        <p:nvPicPr>
          <p:cNvPr id="14" name="Afbeelding 13">
            <a:extLst>
              <a:ext uri="{FF2B5EF4-FFF2-40B4-BE49-F238E27FC236}">
                <a16:creationId xmlns:a16="http://schemas.microsoft.com/office/drawing/2014/main" id="{A728CF90-3F7E-4FAB-86D8-6E53C0D7BDF2}"/>
              </a:ext>
            </a:extLst>
          </p:cNvPr>
          <p:cNvPicPr>
            <a:picLocks noChangeAspect="1"/>
          </p:cNvPicPr>
          <p:nvPr/>
        </p:nvPicPr>
        <p:blipFill>
          <a:blip r:embed="rId4"/>
          <a:stretch>
            <a:fillRect/>
          </a:stretch>
        </p:blipFill>
        <p:spPr>
          <a:xfrm>
            <a:off x="3055070" y="2497776"/>
            <a:ext cx="2260861" cy="1197002"/>
          </a:xfrm>
          <a:prstGeom prst="rect">
            <a:avLst/>
          </a:prstGeom>
        </p:spPr>
      </p:pic>
      <p:sp>
        <p:nvSpPr>
          <p:cNvPr id="15" name="Tekstvak 14">
            <a:extLst>
              <a:ext uri="{FF2B5EF4-FFF2-40B4-BE49-F238E27FC236}">
                <a16:creationId xmlns:a16="http://schemas.microsoft.com/office/drawing/2014/main" id="{B7CB5EF1-F84B-4FB4-80EC-77D804B8F132}"/>
              </a:ext>
            </a:extLst>
          </p:cNvPr>
          <p:cNvSpPr txBox="1"/>
          <p:nvPr/>
        </p:nvSpPr>
        <p:spPr>
          <a:xfrm>
            <a:off x="3044858" y="2493553"/>
            <a:ext cx="2037422" cy="276999"/>
          </a:xfrm>
          <a:prstGeom prst="rect">
            <a:avLst/>
          </a:prstGeom>
          <a:noFill/>
        </p:spPr>
        <p:txBody>
          <a:bodyPr wrap="square" rtlCol="0">
            <a:spAutoFit/>
          </a:bodyPr>
          <a:lstStyle/>
          <a:p>
            <a:r>
              <a:rPr lang="nl-NL" sz="1200">
                <a:solidFill>
                  <a:schemeClr val="bg1"/>
                </a:solidFill>
              </a:rPr>
              <a:t>Planning</a:t>
            </a:r>
          </a:p>
        </p:txBody>
      </p:sp>
      <p:pic>
        <p:nvPicPr>
          <p:cNvPr id="16" name="Afbeelding 15">
            <a:extLst>
              <a:ext uri="{FF2B5EF4-FFF2-40B4-BE49-F238E27FC236}">
                <a16:creationId xmlns:a16="http://schemas.microsoft.com/office/drawing/2014/main" id="{D40F0342-C8BD-435B-A854-931FC8256B42}"/>
              </a:ext>
            </a:extLst>
          </p:cNvPr>
          <p:cNvPicPr>
            <a:picLocks noChangeAspect="1"/>
          </p:cNvPicPr>
          <p:nvPr/>
        </p:nvPicPr>
        <p:blipFill>
          <a:blip r:embed="rId4"/>
          <a:stretch>
            <a:fillRect/>
          </a:stretch>
        </p:blipFill>
        <p:spPr>
          <a:xfrm>
            <a:off x="3065283" y="4740063"/>
            <a:ext cx="2260861" cy="717872"/>
          </a:xfrm>
          <a:prstGeom prst="rect">
            <a:avLst/>
          </a:prstGeom>
        </p:spPr>
      </p:pic>
      <p:sp>
        <p:nvSpPr>
          <p:cNvPr id="17" name="Tekstvak 16">
            <a:extLst>
              <a:ext uri="{FF2B5EF4-FFF2-40B4-BE49-F238E27FC236}">
                <a16:creationId xmlns:a16="http://schemas.microsoft.com/office/drawing/2014/main" id="{8A51E57A-795D-4A4D-A2F0-0E3DBF0BE109}"/>
              </a:ext>
            </a:extLst>
          </p:cNvPr>
          <p:cNvSpPr txBox="1"/>
          <p:nvPr/>
        </p:nvSpPr>
        <p:spPr>
          <a:xfrm>
            <a:off x="3055071" y="4704758"/>
            <a:ext cx="2037422" cy="276999"/>
          </a:xfrm>
          <a:prstGeom prst="rect">
            <a:avLst/>
          </a:prstGeom>
          <a:noFill/>
        </p:spPr>
        <p:txBody>
          <a:bodyPr wrap="square" rtlCol="0">
            <a:spAutoFit/>
          </a:bodyPr>
          <a:lstStyle/>
          <a:p>
            <a:r>
              <a:rPr lang="nl-NL" sz="1200">
                <a:solidFill>
                  <a:schemeClr val="bg1"/>
                </a:solidFill>
              </a:rPr>
              <a:t>LOB – Wat wil ik en wat kan ik</a:t>
            </a:r>
          </a:p>
        </p:txBody>
      </p:sp>
      <p:grpSp>
        <p:nvGrpSpPr>
          <p:cNvPr id="25" name="Groep 24">
            <a:extLst>
              <a:ext uri="{FF2B5EF4-FFF2-40B4-BE49-F238E27FC236}">
                <a16:creationId xmlns:a16="http://schemas.microsoft.com/office/drawing/2014/main" id="{DDC83073-61A8-48B6-9E26-5E3BEFF77392}"/>
              </a:ext>
            </a:extLst>
          </p:cNvPr>
          <p:cNvGrpSpPr/>
          <p:nvPr/>
        </p:nvGrpSpPr>
        <p:grpSpPr>
          <a:xfrm>
            <a:off x="763571" y="4210291"/>
            <a:ext cx="2271073" cy="510646"/>
            <a:chOff x="763571" y="3184131"/>
            <a:chExt cx="2271073" cy="510646"/>
          </a:xfrm>
        </p:grpSpPr>
        <p:pic>
          <p:nvPicPr>
            <p:cNvPr id="39" name="Afbeelding 38">
              <a:extLst>
                <a:ext uri="{FF2B5EF4-FFF2-40B4-BE49-F238E27FC236}">
                  <a16:creationId xmlns:a16="http://schemas.microsoft.com/office/drawing/2014/main" id="{3E556828-79B8-4B7D-A591-E47B047CCB8B}"/>
                </a:ext>
              </a:extLst>
            </p:cNvPr>
            <p:cNvPicPr>
              <a:picLocks noChangeAspect="1"/>
            </p:cNvPicPr>
            <p:nvPr/>
          </p:nvPicPr>
          <p:blipFill>
            <a:blip r:embed="rId4"/>
            <a:stretch>
              <a:fillRect/>
            </a:stretch>
          </p:blipFill>
          <p:spPr>
            <a:xfrm>
              <a:off x="773783" y="3216757"/>
              <a:ext cx="2260861" cy="478020"/>
            </a:xfrm>
            <a:prstGeom prst="rect">
              <a:avLst/>
            </a:prstGeom>
          </p:spPr>
        </p:pic>
        <p:sp>
          <p:nvSpPr>
            <p:cNvPr id="40" name="Tekstvak 39">
              <a:extLst>
                <a:ext uri="{FF2B5EF4-FFF2-40B4-BE49-F238E27FC236}">
                  <a16:creationId xmlns:a16="http://schemas.microsoft.com/office/drawing/2014/main" id="{B2AF163B-3D1B-4663-9CC8-76F7BB3D13A5}"/>
                </a:ext>
              </a:extLst>
            </p:cNvPr>
            <p:cNvSpPr txBox="1"/>
            <p:nvPr/>
          </p:nvSpPr>
          <p:spPr>
            <a:xfrm>
              <a:off x="763571" y="3184131"/>
              <a:ext cx="2037422" cy="276999"/>
            </a:xfrm>
            <a:prstGeom prst="rect">
              <a:avLst/>
            </a:prstGeom>
            <a:noFill/>
          </p:spPr>
          <p:txBody>
            <a:bodyPr wrap="square" rtlCol="0">
              <a:spAutoFit/>
            </a:bodyPr>
            <a:lstStyle/>
            <a:p>
              <a:r>
                <a:rPr lang="nl-NL" sz="1200">
                  <a:solidFill>
                    <a:schemeClr val="bg1"/>
                  </a:solidFill>
                </a:rPr>
                <a:t>Nederlands</a:t>
              </a:r>
            </a:p>
          </p:txBody>
        </p:sp>
      </p:grpSp>
      <p:pic>
        <p:nvPicPr>
          <p:cNvPr id="41" name="Afbeelding 40">
            <a:extLst>
              <a:ext uri="{FF2B5EF4-FFF2-40B4-BE49-F238E27FC236}">
                <a16:creationId xmlns:a16="http://schemas.microsoft.com/office/drawing/2014/main" id="{6D88A083-7106-4C9B-B3F6-69F840C45B3D}"/>
              </a:ext>
            </a:extLst>
          </p:cNvPr>
          <p:cNvPicPr>
            <a:picLocks noChangeAspect="1"/>
          </p:cNvPicPr>
          <p:nvPr/>
        </p:nvPicPr>
        <p:blipFill>
          <a:blip r:embed="rId4"/>
          <a:stretch>
            <a:fillRect/>
          </a:stretch>
        </p:blipFill>
        <p:spPr>
          <a:xfrm>
            <a:off x="3050763" y="2062090"/>
            <a:ext cx="2265986" cy="421937"/>
          </a:xfrm>
          <a:prstGeom prst="rect">
            <a:avLst/>
          </a:prstGeom>
        </p:spPr>
      </p:pic>
      <p:sp>
        <p:nvSpPr>
          <p:cNvPr id="42" name="Tekstvak 41">
            <a:extLst>
              <a:ext uri="{FF2B5EF4-FFF2-40B4-BE49-F238E27FC236}">
                <a16:creationId xmlns:a16="http://schemas.microsoft.com/office/drawing/2014/main" id="{AB3ED0E3-8FCD-4E79-B418-A3888311C94F}"/>
              </a:ext>
            </a:extLst>
          </p:cNvPr>
          <p:cNvSpPr txBox="1"/>
          <p:nvPr/>
        </p:nvSpPr>
        <p:spPr>
          <a:xfrm>
            <a:off x="3063934" y="1985940"/>
            <a:ext cx="2012042" cy="276999"/>
          </a:xfrm>
          <a:prstGeom prst="rect">
            <a:avLst/>
          </a:prstGeom>
          <a:noFill/>
        </p:spPr>
        <p:txBody>
          <a:bodyPr wrap="square" rtlCol="0">
            <a:spAutoFit/>
          </a:bodyPr>
          <a:lstStyle/>
          <a:p>
            <a:r>
              <a:rPr lang="nl-NL" sz="1200">
                <a:solidFill>
                  <a:schemeClr val="bg1"/>
                </a:solidFill>
              </a:rPr>
              <a:t>Rekenen</a:t>
            </a:r>
          </a:p>
        </p:txBody>
      </p:sp>
      <p:pic>
        <p:nvPicPr>
          <p:cNvPr id="47" name="Afbeelding 46">
            <a:extLst>
              <a:ext uri="{FF2B5EF4-FFF2-40B4-BE49-F238E27FC236}">
                <a16:creationId xmlns:a16="http://schemas.microsoft.com/office/drawing/2014/main" id="{52BFAB77-CCA1-421E-83BA-DAB9E2DE27FF}"/>
              </a:ext>
            </a:extLst>
          </p:cNvPr>
          <p:cNvPicPr>
            <a:picLocks noChangeAspect="1"/>
          </p:cNvPicPr>
          <p:nvPr/>
        </p:nvPicPr>
        <p:blipFill>
          <a:blip r:embed="rId4"/>
          <a:stretch>
            <a:fillRect/>
          </a:stretch>
        </p:blipFill>
        <p:spPr>
          <a:xfrm>
            <a:off x="3066616" y="4247184"/>
            <a:ext cx="2260861" cy="478020"/>
          </a:xfrm>
          <a:prstGeom prst="rect">
            <a:avLst/>
          </a:prstGeom>
        </p:spPr>
      </p:pic>
      <p:sp>
        <p:nvSpPr>
          <p:cNvPr id="48" name="Tekstvak 47">
            <a:extLst>
              <a:ext uri="{FF2B5EF4-FFF2-40B4-BE49-F238E27FC236}">
                <a16:creationId xmlns:a16="http://schemas.microsoft.com/office/drawing/2014/main" id="{262C1242-05D9-4C51-B699-583EE93ADB22}"/>
              </a:ext>
            </a:extLst>
          </p:cNvPr>
          <p:cNvSpPr txBox="1"/>
          <p:nvPr/>
        </p:nvSpPr>
        <p:spPr>
          <a:xfrm>
            <a:off x="3056404" y="4214558"/>
            <a:ext cx="2037422" cy="276999"/>
          </a:xfrm>
          <a:prstGeom prst="rect">
            <a:avLst/>
          </a:prstGeom>
          <a:noFill/>
        </p:spPr>
        <p:txBody>
          <a:bodyPr wrap="square" rtlCol="0">
            <a:spAutoFit/>
          </a:bodyPr>
          <a:lstStyle/>
          <a:p>
            <a:r>
              <a:rPr lang="nl-NL" sz="1200">
                <a:solidFill>
                  <a:schemeClr val="bg1"/>
                </a:solidFill>
              </a:rPr>
              <a:t>Engels</a:t>
            </a:r>
          </a:p>
        </p:txBody>
      </p:sp>
      <p:pic>
        <p:nvPicPr>
          <p:cNvPr id="53" name="Afbeelding 52">
            <a:extLst>
              <a:ext uri="{FF2B5EF4-FFF2-40B4-BE49-F238E27FC236}">
                <a16:creationId xmlns:a16="http://schemas.microsoft.com/office/drawing/2014/main" id="{C4F3A6AA-E753-4B16-AEA4-EF46D0E4270F}"/>
              </a:ext>
            </a:extLst>
          </p:cNvPr>
          <p:cNvPicPr>
            <a:picLocks noChangeAspect="1"/>
          </p:cNvPicPr>
          <p:nvPr/>
        </p:nvPicPr>
        <p:blipFill>
          <a:blip r:embed="rId4"/>
          <a:stretch>
            <a:fillRect/>
          </a:stretch>
        </p:blipFill>
        <p:spPr>
          <a:xfrm>
            <a:off x="781634" y="5869628"/>
            <a:ext cx="2253009" cy="422810"/>
          </a:xfrm>
          <a:prstGeom prst="rect">
            <a:avLst/>
          </a:prstGeom>
        </p:spPr>
      </p:pic>
      <p:sp>
        <p:nvSpPr>
          <p:cNvPr id="54" name="Tekstvak 53">
            <a:extLst>
              <a:ext uri="{FF2B5EF4-FFF2-40B4-BE49-F238E27FC236}">
                <a16:creationId xmlns:a16="http://schemas.microsoft.com/office/drawing/2014/main" id="{9C120E57-63F1-4CDC-9167-686648A13750}"/>
              </a:ext>
            </a:extLst>
          </p:cNvPr>
          <p:cNvSpPr txBox="1"/>
          <p:nvPr/>
        </p:nvSpPr>
        <p:spPr>
          <a:xfrm>
            <a:off x="795101" y="5837002"/>
            <a:ext cx="1990704" cy="276999"/>
          </a:xfrm>
          <a:prstGeom prst="rect">
            <a:avLst/>
          </a:prstGeom>
          <a:noFill/>
        </p:spPr>
        <p:txBody>
          <a:bodyPr wrap="square" rtlCol="0">
            <a:spAutoFit/>
          </a:bodyPr>
          <a:lstStyle/>
          <a:p>
            <a:r>
              <a:rPr lang="nl-NL" sz="1200">
                <a:solidFill>
                  <a:schemeClr val="bg1"/>
                </a:solidFill>
              </a:rPr>
              <a:t>Burgerschap</a:t>
            </a:r>
          </a:p>
        </p:txBody>
      </p:sp>
      <p:sp>
        <p:nvSpPr>
          <p:cNvPr id="106" name="Rechthoek 105">
            <a:extLst>
              <a:ext uri="{FF2B5EF4-FFF2-40B4-BE49-F238E27FC236}">
                <a16:creationId xmlns:a16="http://schemas.microsoft.com/office/drawing/2014/main" id="{BA862E03-E7F0-422B-B978-0B1423548D54}"/>
              </a:ext>
            </a:extLst>
          </p:cNvPr>
          <p:cNvSpPr/>
          <p:nvPr/>
        </p:nvSpPr>
        <p:spPr>
          <a:xfrm>
            <a:off x="9873013" y="1625600"/>
            <a:ext cx="2336226" cy="4752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8" name="Tekstvak 97">
            <a:extLst>
              <a:ext uri="{FF2B5EF4-FFF2-40B4-BE49-F238E27FC236}">
                <a16:creationId xmlns:a16="http://schemas.microsoft.com/office/drawing/2014/main" id="{F6358E4D-9B0C-4003-8667-BB862202C69D}"/>
              </a:ext>
            </a:extLst>
          </p:cNvPr>
          <p:cNvSpPr txBox="1"/>
          <p:nvPr/>
        </p:nvSpPr>
        <p:spPr>
          <a:xfrm>
            <a:off x="9879570" y="1886619"/>
            <a:ext cx="2263420" cy="2862322"/>
          </a:xfrm>
          <a:prstGeom prst="rect">
            <a:avLst/>
          </a:prstGeom>
          <a:noFill/>
        </p:spPr>
        <p:txBody>
          <a:bodyPr wrap="square" rtlCol="0">
            <a:spAutoFit/>
          </a:bodyPr>
          <a:lstStyle/>
          <a:p>
            <a:r>
              <a:rPr lang="nl-NL">
                <a:solidFill>
                  <a:srgbClr val="3174AD"/>
                </a:solidFill>
              </a:rPr>
              <a:t>Blauw = is rooster volgens EduArte</a:t>
            </a:r>
          </a:p>
          <a:p>
            <a:endParaRPr lang="nl-NL">
              <a:solidFill>
                <a:srgbClr val="3174AD"/>
              </a:solidFill>
            </a:endParaRPr>
          </a:p>
          <a:p>
            <a:r>
              <a:rPr lang="nl-NL">
                <a:solidFill>
                  <a:srgbClr val="FF6600"/>
                </a:solidFill>
              </a:rPr>
              <a:t>Oranje = bijeenkomsten in codegroups</a:t>
            </a:r>
          </a:p>
          <a:p>
            <a:endParaRPr lang="nl-NL">
              <a:solidFill>
                <a:srgbClr val="339966"/>
              </a:solidFill>
            </a:endParaRPr>
          </a:p>
          <a:p>
            <a:r>
              <a:rPr lang="nl-NL">
                <a:solidFill>
                  <a:srgbClr val="339966"/>
                </a:solidFill>
              </a:rPr>
              <a:t>Groen = workshops op basis van leervragen </a:t>
            </a:r>
          </a:p>
        </p:txBody>
      </p:sp>
      <p:pic>
        <p:nvPicPr>
          <p:cNvPr id="24" name="Afbeelding 23">
            <a:extLst>
              <a:ext uri="{FF2B5EF4-FFF2-40B4-BE49-F238E27FC236}">
                <a16:creationId xmlns:a16="http://schemas.microsoft.com/office/drawing/2014/main" id="{970A0E98-8FFD-4EFB-A958-1F6B09C9B2E3}"/>
              </a:ext>
            </a:extLst>
          </p:cNvPr>
          <p:cNvPicPr>
            <a:picLocks noChangeAspect="1"/>
          </p:cNvPicPr>
          <p:nvPr/>
        </p:nvPicPr>
        <p:blipFill>
          <a:blip r:embed="rId5"/>
          <a:stretch>
            <a:fillRect/>
          </a:stretch>
        </p:blipFill>
        <p:spPr>
          <a:xfrm>
            <a:off x="5352480" y="1886618"/>
            <a:ext cx="2238375" cy="4405819"/>
          </a:xfrm>
          <a:prstGeom prst="rect">
            <a:avLst/>
          </a:prstGeom>
        </p:spPr>
      </p:pic>
      <p:sp>
        <p:nvSpPr>
          <p:cNvPr id="92" name="Tekstvak 91">
            <a:extLst>
              <a:ext uri="{FF2B5EF4-FFF2-40B4-BE49-F238E27FC236}">
                <a16:creationId xmlns:a16="http://schemas.microsoft.com/office/drawing/2014/main" id="{F73AAE71-F89D-4CF7-83B2-76B873C9F5E8}"/>
              </a:ext>
            </a:extLst>
          </p:cNvPr>
          <p:cNvSpPr txBox="1"/>
          <p:nvPr/>
        </p:nvSpPr>
        <p:spPr>
          <a:xfrm>
            <a:off x="5349688" y="1820629"/>
            <a:ext cx="2037422" cy="276999"/>
          </a:xfrm>
          <a:prstGeom prst="rect">
            <a:avLst/>
          </a:prstGeom>
          <a:noFill/>
        </p:spPr>
        <p:txBody>
          <a:bodyPr wrap="square" rtlCol="0">
            <a:spAutoFit/>
          </a:bodyPr>
          <a:lstStyle/>
          <a:p>
            <a:r>
              <a:rPr lang="nl-NL" sz="1200">
                <a:solidFill>
                  <a:schemeClr val="bg1"/>
                </a:solidFill>
              </a:rPr>
              <a:t>Workspace</a:t>
            </a:r>
          </a:p>
        </p:txBody>
      </p:sp>
      <p:pic>
        <p:nvPicPr>
          <p:cNvPr id="93" name="Afbeelding 92">
            <a:extLst>
              <a:ext uri="{FF2B5EF4-FFF2-40B4-BE49-F238E27FC236}">
                <a16:creationId xmlns:a16="http://schemas.microsoft.com/office/drawing/2014/main" id="{3965A1CE-7C90-47CB-B68F-32065BA9AF84}"/>
              </a:ext>
            </a:extLst>
          </p:cNvPr>
          <p:cNvPicPr>
            <a:picLocks noChangeAspect="1"/>
          </p:cNvPicPr>
          <p:nvPr/>
        </p:nvPicPr>
        <p:blipFill>
          <a:blip r:embed="rId5"/>
          <a:stretch>
            <a:fillRect/>
          </a:stretch>
        </p:blipFill>
        <p:spPr>
          <a:xfrm>
            <a:off x="7639728" y="1887985"/>
            <a:ext cx="2238375" cy="4405819"/>
          </a:xfrm>
          <a:prstGeom prst="rect">
            <a:avLst/>
          </a:prstGeom>
        </p:spPr>
      </p:pic>
      <p:sp>
        <p:nvSpPr>
          <p:cNvPr id="94" name="Tekstvak 93">
            <a:extLst>
              <a:ext uri="{FF2B5EF4-FFF2-40B4-BE49-F238E27FC236}">
                <a16:creationId xmlns:a16="http://schemas.microsoft.com/office/drawing/2014/main" id="{347B33AA-F58F-437E-B01F-67006B897FE8}"/>
              </a:ext>
            </a:extLst>
          </p:cNvPr>
          <p:cNvSpPr txBox="1"/>
          <p:nvPr/>
        </p:nvSpPr>
        <p:spPr>
          <a:xfrm>
            <a:off x="7636936" y="1821996"/>
            <a:ext cx="2037422" cy="276999"/>
          </a:xfrm>
          <a:prstGeom prst="rect">
            <a:avLst/>
          </a:prstGeom>
          <a:noFill/>
        </p:spPr>
        <p:txBody>
          <a:bodyPr wrap="square" rtlCol="0">
            <a:spAutoFit/>
          </a:bodyPr>
          <a:lstStyle/>
          <a:p>
            <a:r>
              <a:rPr lang="nl-NL" sz="1200">
                <a:solidFill>
                  <a:schemeClr val="bg1"/>
                </a:solidFill>
              </a:rPr>
              <a:t>Workspace</a:t>
            </a:r>
          </a:p>
        </p:txBody>
      </p:sp>
      <p:grpSp>
        <p:nvGrpSpPr>
          <p:cNvPr id="83" name="Groep 82">
            <a:extLst>
              <a:ext uri="{FF2B5EF4-FFF2-40B4-BE49-F238E27FC236}">
                <a16:creationId xmlns:a16="http://schemas.microsoft.com/office/drawing/2014/main" id="{4FA22390-B2F6-4187-9A93-A074AE137AAA}"/>
              </a:ext>
            </a:extLst>
          </p:cNvPr>
          <p:cNvGrpSpPr/>
          <p:nvPr/>
        </p:nvGrpSpPr>
        <p:grpSpPr>
          <a:xfrm>
            <a:off x="6138193" y="2355053"/>
            <a:ext cx="1477665" cy="276999"/>
            <a:chOff x="1587536" y="1333133"/>
            <a:chExt cx="1477665" cy="276999"/>
          </a:xfrm>
        </p:grpSpPr>
        <p:pic>
          <p:nvPicPr>
            <p:cNvPr id="84" name="Afbeelding 83">
              <a:extLst>
                <a:ext uri="{FF2B5EF4-FFF2-40B4-BE49-F238E27FC236}">
                  <a16:creationId xmlns:a16="http://schemas.microsoft.com/office/drawing/2014/main" id="{C3987719-5CD5-4713-BBED-FE41AC151FA0}"/>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85" name="Tekstvak 84">
              <a:extLst>
                <a:ext uri="{FF2B5EF4-FFF2-40B4-BE49-F238E27FC236}">
                  <a16:creationId xmlns:a16="http://schemas.microsoft.com/office/drawing/2014/main" id="{98817A00-15C5-47FA-B754-00D362175067}"/>
                </a:ext>
              </a:extLst>
            </p:cNvPr>
            <p:cNvSpPr txBox="1"/>
            <p:nvPr/>
          </p:nvSpPr>
          <p:spPr>
            <a:xfrm>
              <a:off x="1587536" y="1333133"/>
              <a:ext cx="1477665" cy="276999"/>
            </a:xfrm>
            <a:prstGeom prst="rect">
              <a:avLst/>
            </a:prstGeom>
            <a:noFill/>
          </p:spPr>
          <p:txBody>
            <a:bodyPr wrap="square" rtlCol="0">
              <a:spAutoFit/>
            </a:bodyPr>
            <a:lstStyle/>
            <a:p>
              <a:r>
                <a:rPr lang="nl-NL" sz="1200">
                  <a:solidFill>
                    <a:schemeClr val="bg1"/>
                  </a:solidFill>
                </a:rPr>
                <a:t>Actieplan </a:t>
              </a:r>
              <a:r>
                <a:rPr lang="nl-NL" sz="1200" err="1">
                  <a:solidFill>
                    <a:schemeClr val="bg1"/>
                  </a:solidFill>
                </a:rPr>
                <a:t>ontw</a:t>
              </a:r>
              <a:r>
                <a:rPr lang="nl-NL" sz="1200">
                  <a:solidFill>
                    <a:schemeClr val="bg1"/>
                  </a:solidFill>
                </a:rPr>
                <a:t>. plan </a:t>
              </a:r>
            </a:p>
          </p:txBody>
        </p:sp>
      </p:grpSp>
      <p:grpSp>
        <p:nvGrpSpPr>
          <p:cNvPr id="99" name="Groep 98">
            <a:extLst>
              <a:ext uri="{FF2B5EF4-FFF2-40B4-BE49-F238E27FC236}">
                <a16:creationId xmlns:a16="http://schemas.microsoft.com/office/drawing/2014/main" id="{CA776043-CEB3-445E-9A0E-D8147AE91019}"/>
              </a:ext>
            </a:extLst>
          </p:cNvPr>
          <p:cNvGrpSpPr/>
          <p:nvPr/>
        </p:nvGrpSpPr>
        <p:grpSpPr>
          <a:xfrm>
            <a:off x="8383553" y="2842733"/>
            <a:ext cx="1477665" cy="276999"/>
            <a:chOff x="1587536" y="1333133"/>
            <a:chExt cx="1477665" cy="276999"/>
          </a:xfrm>
        </p:grpSpPr>
        <p:pic>
          <p:nvPicPr>
            <p:cNvPr id="107" name="Afbeelding 106">
              <a:extLst>
                <a:ext uri="{FF2B5EF4-FFF2-40B4-BE49-F238E27FC236}">
                  <a16:creationId xmlns:a16="http://schemas.microsoft.com/office/drawing/2014/main" id="{3FF79997-F8F5-4B90-ACFA-539FED107B57}"/>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108" name="Tekstvak 107">
              <a:extLst>
                <a:ext uri="{FF2B5EF4-FFF2-40B4-BE49-F238E27FC236}">
                  <a16:creationId xmlns:a16="http://schemas.microsoft.com/office/drawing/2014/main" id="{2A6DA2B6-5555-4414-9598-A21B1314C700}"/>
                </a:ext>
              </a:extLst>
            </p:cNvPr>
            <p:cNvSpPr txBox="1"/>
            <p:nvPr/>
          </p:nvSpPr>
          <p:spPr>
            <a:xfrm>
              <a:off x="1587536" y="1333133"/>
              <a:ext cx="1477665" cy="276999"/>
            </a:xfrm>
            <a:prstGeom prst="rect">
              <a:avLst/>
            </a:prstGeom>
            <a:noFill/>
          </p:spPr>
          <p:txBody>
            <a:bodyPr wrap="square" rtlCol="0">
              <a:spAutoFit/>
            </a:bodyPr>
            <a:lstStyle/>
            <a:p>
              <a:r>
                <a:rPr lang="nl-NL" sz="1200">
                  <a:solidFill>
                    <a:schemeClr val="bg1"/>
                  </a:solidFill>
                </a:rPr>
                <a:t>Actieplan </a:t>
              </a:r>
              <a:r>
                <a:rPr lang="nl-NL" sz="1200" err="1">
                  <a:solidFill>
                    <a:schemeClr val="bg1"/>
                  </a:solidFill>
                </a:rPr>
                <a:t>ontw</a:t>
              </a:r>
              <a:r>
                <a:rPr lang="nl-NL" sz="1200">
                  <a:solidFill>
                    <a:schemeClr val="bg1"/>
                  </a:solidFill>
                </a:rPr>
                <a:t>. plan </a:t>
              </a:r>
            </a:p>
          </p:txBody>
        </p:sp>
      </p:grpSp>
      <p:grpSp>
        <p:nvGrpSpPr>
          <p:cNvPr id="115" name="Groep 114">
            <a:extLst>
              <a:ext uri="{FF2B5EF4-FFF2-40B4-BE49-F238E27FC236}">
                <a16:creationId xmlns:a16="http://schemas.microsoft.com/office/drawing/2014/main" id="{5E1EAAF3-9F08-4B0D-A247-2A307C154B82}"/>
              </a:ext>
            </a:extLst>
          </p:cNvPr>
          <p:cNvGrpSpPr/>
          <p:nvPr/>
        </p:nvGrpSpPr>
        <p:grpSpPr>
          <a:xfrm>
            <a:off x="6138193" y="3324644"/>
            <a:ext cx="1477665" cy="276999"/>
            <a:chOff x="1587536" y="1333133"/>
            <a:chExt cx="1477665" cy="276999"/>
          </a:xfrm>
        </p:grpSpPr>
        <p:pic>
          <p:nvPicPr>
            <p:cNvPr id="116" name="Afbeelding 115">
              <a:extLst>
                <a:ext uri="{FF2B5EF4-FFF2-40B4-BE49-F238E27FC236}">
                  <a16:creationId xmlns:a16="http://schemas.microsoft.com/office/drawing/2014/main" id="{1322A906-C9AF-491F-B1AF-FF0A6172E1E5}"/>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117" name="Tekstvak 116">
              <a:extLst>
                <a:ext uri="{FF2B5EF4-FFF2-40B4-BE49-F238E27FC236}">
                  <a16:creationId xmlns:a16="http://schemas.microsoft.com/office/drawing/2014/main" id="{A138BBC8-63E3-4AD6-A8CC-C8F9CA371812}"/>
                </a:ext>
              </a:extLst>
            </p:cNvPr>
            <p:cNvSpPr txBox="1"/>
            <p:nvPr/>
          </p:nvSpPr>
          <p:spPr>
            <a:xfrm>
              <a:off x="1587536" y="1333133"/>
              <a:ext cx="1477665" cy="276999"/>
            </a:xfrm>
            <a:prstGeom prst="rect">
              <a:avLst/>
            </a:prstGeom>
            <a:noFill/>
          </p:spPr>
          <p:txBody>
            <a:bodyPr wrap="square" rtlCol="0">
              <a:spAutoFit/>
            </a:bodyPr>
            <a:lstStyle/>
            <a:p>
              <a:r>
                <a:rPr lang="nl-NL" sz="1200">
                  <a:solidFill>
                    <a:schemeClr val="bg1"/>
                  </a:solidFill>
                </a:rPr>
                <a:t>Actieplan </a:t>
              </a:r>
              <a:r>
                <a:rPr lang="nl-NL" sz="1200" err="1">
                  <a:solidFill>
                    <a:schemeClr val="bg1"/>
                  </a:solidFill>
                </a:rPr>
                <a:t>ontw</a:t>
              </a:r>
              <a:r>
                <a:rPr lang="nl-NL" sz="1200">
                  <a:solidFill>
                    <a:schemeClr val="bg1"/>
                  </a:solidFill>
                </a:rPr>
                <a:t>. plan </a:t>
              </a:r>
            </a:p>
          </p:txBody>
        </p:sp>
      </p:grpSp>
      <p:grpSp>
        <p:nvGrpSpPr>
          <p:cNvPr id="118" name="Groep 117">
            <a:extLst>
              <a:ext uri="{FF2B5EF4-FFF2-40B4-BE49-F238E27FC236}">
                <a16:creationId xmlns:a16="http://schemas.microsoft.com/office/drawing/2014/main" id="{87DD2257-DFD0-438F-B098-F56937ADCB27}"/>
              </a:ext>
            </a:extLst>
          </p:cNvPr>
          <p:cNvGrpSpPr/>
          <p:nvPr/>
        </p:nvGrpSpPr>
        <p:grpSpPr>
          <a:xfrm>
            <a:off x="8383553" y="3789160"/>
            <a:ext cx="1477665" cy="276999"/>
            <a:chOff x="1587536" y="1333133"/>
            <a:chExt cx="1477665" cy="276999"/>
          </a:xfrm>
        </p:grpSpPr>
        <p:pic>
          <p:nvPicPr>
            <p:cNvPr id="119" name="Afbeelding 118">
              <a:extLst>
                <a:ext uri="{FF2B5EF4-FFF2-40B4-BE49-F238E27FC236}">
                  <a16:creationId xmlns:a16="http://schemas.microsoft.com/office/drawing/2014/main" id="{AF98ABB7-A6A6-4C05-B281-DC8A0490D7B6}"/>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120" name="Tekstvak 119">
              <a:extLst>
                <a:ext uri="{FF2B5EF4-FFF2-40B4-BE49-F238E27FC236}">
                  <a16:creationId xmlns:a16="http://schemas.microsoft.com/office/drawing/2014/main" id="{07344870-A56C-4063-9778-DE67DB01C77A}"/>
                </a:ext>
              </a:extLst>
            </p:cNvPr>
            <p:cNvSpPr txBox="1"/>
            <p:nvPr/>
          </p:nvSpPr>
          <p:spPr>
            <a:xfrm>
              <a:off x="1587536" y="1333133"/>
              <a:ext cx="1477665" cy="276999"/>
            </a:xfrm>
            <a:prstGeom prst="rect">
              <a:avLst/>
            </a:prstGeom>
            <a:noFill/>
          </p:spPr>
          <p:txBody>
            <a:bodyPr wrap="square" rtlCol="0">
              <a:spAutoFit/>
            </a:bodyPr>
            <a:lstStyle/>
            <a:p>
              <a:r>
                <a:rPr lang="nl-NL" sz="1200">
                  <a:solidFill>
                    <a:schemeClr val="bg1"/>
                  </a:solidFill>
                </a:rPr>
                <a:t>Actieplan </a:t>
              </a:r>
              <a:r>
                <a:rPr lang="nl-NL" sz="1200" err="1">
                  <a:solidFill>
                    <a:schemeClr val="bg1"/>
                  </a:solidFill>
                </a:rPr>
                <a:t>ontw</a:t>
              </a:r>
              <a:r>
                <a:rPr lang="nl-NL" sz="1200">
                  <a:solidFill>
                    <a:schemeClr val="bg1"/>
                  </a:solidFill>
                </a:rPr>
                <a:t>. plan </a:t>
              </a:r>
            </a:p>
          </p:txBody>
        </p:sp>
      </p:grpSp>
      <p:grpSp>
        <p:nvGrpSpPr>
          <p:cNvPr id="121" name="Groep 120">
            <a:extLst>
              <a:ext uri="{FF2B5EF4-FFF2-40B4-BE49-F238E27FC236}">
                <a16:creationId xmlns:a16="http://schemas.microsoft.com/office/drawing/2014/main" id="{BE70541F-E02D-4684-A57E-73774F9AD749}"/>
              </a:ext>
            </a:extLst>
          </p:cNvPr>
          <p:cNvGrpSpPr/>
          <p:nvPr/>
        </p:nvGrpSpPr>
        <p:grpSpPr>
          <a:xfrm>
            <a:off x="6158513" y="4276840"/>
            <a:ext cx="1477665" cy="276999"/>
            <a:chOff x="1587536" y="1333133"/>
            <a:chExt cx="1477665" cy="276999"/>
          </a:xfrm>
        </p:grpSpPr>
        <p:pic>
          <p:nvPicPr>
            <p:cNvPr id="122" name="Afbeelding 121">
              <a:extLst>
                <a:ext uri="{FF2B5EF4-FFF2-40B4-BE49-F238E27FC236}">
                  <a16:creationId xmlns:a16="http://schemas.microsoft.com/office/drawing/2014/main" id="{DBB8BDCA-9733-45F7-AC88-8ED5744F0523}"/>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123" name="Tekstvak 122">
              <a:extLst>
                <a:ext uri="{FF2B5EF4-FFF2-40B4-BE49-F238E27FC236}">
                  <a16:creationId xmlns:a16="http://schemas.microsoft.com/office/drawing/2014/main" id="{8E6B2949-3921-40F6-B1A6-4C54B0355AF4}"/>
                </a:ext>
              </a:extLst>
            </p:cNvPr>
            <p:cNvSpPr txBox="1"/>
            <p:nvPr/>
          </p:nvSpPr>
          <p:spPr>
            <a:xfrm>
              <a:off x="1587536" y="1333133"/>
              <a:ext cx="1477665" cy="276999"/>
            </a:xfrm>
            <a:prstGeom prst="rect">
              <a:avLst/>
            </a:prstGeom>
            <a:noFill/>
          </p:spPr>
          <p:txBody>
            <a:bodyPr wrap="square" rtlCol="0">
              <a:spAutoFit/>
            </a:bodyPr>
            <a:lstStyle/>
            <a:p>
              <a:r>
                <a:rPr lang="nl-NL" sz="1200">
                  <a:solidFill>
                    <a:schemeClr val="bg1"/>
                  </a:solidFill>
                </a:rPr>
                <a:t>Actieplan </a:t>
              </a:r>
              <a:r>
                <a:rPr lang="nl-NL" sz="1200" err="1">
                  <a:solidFill>
                    <a:schemeClr val="bg1"/>
                  </a:solidFill>
                </a:rPr>
                <a:t>ontw</a:t>
              </a:r>
              <a:r>
                <a:rPr lang="nl-NL" sz="1200">
                  <a:solidFill>
                    <a:schemeClr val="bg1"/>
                  </a:solidFill>
                </a:rPr>
                <a:t>. plan </a:t>
              </a:r>
            </a:p>
          </p:txBody>
        </p:sp>
      </p:grpSp>
      <p:grpSp>
        <p:nvGrpSpPr>
          <p:cNvPr id="124" name="Groep 123">
            <a:extLst>
              <a:ext uri="{FF2B5EF4-FFF2-40B4-BE49-F238E27FC236}">
                <a16:creationId xmlns:a16="http://schemas.microsoft.com/office/drawing/2014/main" id="{67256A94-C816-442B-B091-9FCB95A0CD96}"/>
              </a:ext>
            </a:extLst>
          </p:cNvPr>
          <p:cNvGrpSpPr/>
          <p:nvPr/>
        </p:nvGrpSpPr>
        <p:grpSpPr>
          <a:xfrm>
            <a:off x="8383553" y="4758751"/>
            <a:ext cx="1477665" cy="276999"/>
            <a:chOff x="1587536" y="1333133"/>
            <a:chExt cx="1477665" cy="276999"/>
          </a:xfrm>
        </p:grpSpPr>
        <p:pic>
          <p:nvPicPr>
            <p:cNvPr id="125" name="Afbeelding 124">
              <a:extLst>
                <a:ext uri="{FF2B5EF4-FFF2-40B4-BE49-F238E27FC236}">
                  <a16:creationId xmlns:a16="http://schemas.microsoft.com/office/drawing/2014/main" id="{3E03B8E8-545F-4F42-9127-88C46056EF3C}"/>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126" name="Tekstvak 125">
              <a:extLst>
                <a:ext uri="{FF2B5EF4-FFF2-40B4-BE49-F238E27FC236}">
                  <a16:creationId xmlns:a16="http://schemas.microsoft.com/office/drawing/2014/main" id="{F7C29B32-D6F5-435E-B76E-7B5F7B759C4F}"/>
                </a:ext>
              </a:extLst>
            </p:cNvPr>
            <p:cNvSpPr txBox="1"/>
            <p:nvPr/>
          </p:nvSpPr>
          <p:spPr>
            <a:xfrm>
              <a:off x="1587536" y="1333133"/>
              <a:ext cx="1477665" cy="276999"/>
            </a:xfrm>
            <a:prstGeom prst="rect">
              <a:avLst/>
            </a:prstGeom>
            <a:noFill/>
          </p:spPr>
          <p:txBody>
            <a:bodyPr wrap="square" rtlCol="0">
              <a:spAutoFit/>
            </a:bodyPr>
            <a:lstStyle/>
            <a:p>
              <a:r>
                <a:rPr lang="nl-NL" sz="1200">
                  <a:solidFill>
                    <a:schemeClr val="bg1"/>
                  </a:solidFill>
                </a:rPr>
                <a:t>Actieplan </a:t>
              </a:r>
              <a:r>
                <a:rPr lang="nl-NL" sz="1200" err="1">
                  <a:solidFill>
                    <a:schemeClr val="bg1"/>
                  </a:solidFill>
                </a:rPr>
                <a:t>ontw</a:t>
              </a:r>
              <a:r>
                <a:rPr lang="nl-NL" sz="1200">
                  <a:solidFill>
                    <a:schemeClr val="bg1"/>
                  </a:solidFill>
                </a:rPr>
                <a:t>. plan </a:t>
              </a:r>
            </a:p>
          </p:txBody>
        </p:sp>
      </p:grpSp>
      <p:pic>
        <p:nvPicPr>
          <p:cNvPr id="127" name="Afbeelding 126">
            <a:extLst>
              <a:ext uri="{FF2B5EF4-FFF2-40B4-BE49-F238E27FC236}">
                <a16:creationId xmlns:a16="http://schemas.microsoft.com/office/drawing/2014/main" id="{FDE64515-C423-4B85-A06D-CAB0128A51E0}"/>
              </a:ext>
            </a:extLst>
          </p:cNvPr>
          <p:cNvPicPr>
            <a:picLocks noChangeAspect="1"/>
          </p:cNvPicPr>
          <p:nvPr/>
        </p:nvPicPr>
        <p:blipFill>
          <a:blip r:embed="rId4"/>
          <a:stretch>
            <a:fillRect/>
          </a:stretch>
        </p:blipFill>
        <p:spPr>
          <a:xfrm>
            <a:off x="773783" y="3059688"/>
            <a:ext cx="2260861" cy="635090"/>
          </a:xfrm>
          <a:prstGeom prst="rect">
            <a:avLst/>
          </a:prstGeom>
        </p:spPr>
      </p:pic>
      <p:sp>
        <p:nvSpPr>
          <p:cNvPr id="128" name="Tekstvak 127">
            <a:extLst>
              <a:ext uri="{FF2B5EF4-FFF2-40B4-BE49-F238E27FC236}">
                <a16:creationId xmlns:a16="http://schemas.microsoft.com/office/drawing/2014/main" id="{332BA96B-7A2C-4F16-9B15-C0A3BBC5AEB0}"/>
              </a:ext>
            </a:extLst>
          </p:cNvPr>
          <p:cNvSpPr txBox="1"/>
          <p:nvPr/>
        </p:nvSpPr>
        <p:spPr>
          <a:xfrm>
            <a:off x="763571" y="3021492"/>
            <a:ext cx="2037422" cy="276999"/>
          </a:xfrm>
          <a:prstGeom prst="rect">
            <a:avLst/>
          </a:prstGeom>
          <a:noFill/>
        </p:spPr>
        <p:txBody>
          <a:bodyPr wrap="square" rtlCol="0">
            <a:spAutoFit/>
          </a:bodyPr>
          <a:lstStyle/>
          <a:p>
            <a:r>
              <a:rPr lang="nl-NL" sz="1200">
                <a:solidFill>
                  <a:schemeClr val="bg1"/>
                </a:solidFill>
              </a:rPr>
              <a:t>Introductie challenge</a:t>
            </a:r>
          </a:p>
        </p:txBody>
      </p:sp>
      <p:pic>
        <p:nvPicPr>
          <p:cNvPr id="129" name="Afbeelding 128">
            <a:extLst>
              <a:ext uri="{FF2B5EF4-FFF2-40B4-BE49-F238E27FC236}">
                <a16:creationId xmlns:a16="http://schemas.microsoft.com/office/drawing/2014/main" id="{647F99B5-EB02-4EBB-8874-DB5474946F38}"/>
              </a:ext>
            </a:extLst>
          </p:cNvPr>
          <p:cNvPicPr>
            <a:picLocks noChangeAspect="1"/>
          </p:cNvPicPr>
          <p:nvPr/>
        </p:nvPicPr>
        <p:blipFill>
          <a:blip r:embed="rId4"/>
          <a:stretch>
            <a:fillRect/>
          </a:stretch>
        </p:blipFill>
        <p:spPr>
          <a:xfrm>
            <a:off x="3055070" y="5480824"/>
            <a:ext cx="2260861" cy="795459"/>
          </a:xfrm>
          <a:prstGeom prst="rect">
            <a:avLst/>
          </a:prstGeom>
        </p:spPr>
      </p:pic>
      <p:sp>
        <p:nvSpPr>
          <p:cNvPr id="130" name="Tekstvak 129">
            <a:extLst>
              <a:ext uri="{FF2B5EF4-FFF2-40B4-BE49-F238E27FC236}">
                <a16:creationId xmlns:a16="http://schemas.microsoft.com/office/drawing/2014/main" id="{9630ED4A-2644-4E91-B8CD-55819B2DD8AE}"/>
              </a:ext>
            </a:extLst>
          </p:cNvPr>
          <p:cNvSpPr txBox="1"/>
          <p:nvPr/>
        </p:nvSpPr>
        <p:spPr>
          <a:xfrm>
            <a:off x="3067916" y="5455293"/>
            <a:ext cx="2200012" cy="276999"/>
          </a:xfrm>
          <a:prstGeom prst="rect">
            <a:avLst/>
          </a:prstGeom>
          <a:noFill/>
        </p:spPr>
        <p:txBody>
          <a:bodyPr wrap="square" rtlCol="0">
            <a:spAutoFit/>
          </a:bodyPr>
          <a:lstStyle/>
          <a:p>
            <a:r>
              <a:rPr lang="nl-NL" sz="1200">
                <a:solidFill>
                  <a:schemeClr val="bg1"/>
                </a:solidFill>
              </a:rPr>
              <a:t>Gebruikmaken van bronnen</a:t>
            </a:r>
          </a:p>
        </p:txBody>
      </p:sp>
      <p:sp>
        <p:nvSpPr>
          <p:cNvPr id="26" name="Tekstvak 25">
            <a:extLst>
              <a:ext uri="{FF2B5EF4-FFF2-40B4-BE49-F238E27FC236}">
                <a16:creationId xmlns:a16="http://schemas.microsoft.com/office/drawing/2014/main" id="{3572950F-7E35-4D28-B0ED-051B36AC906B}"/>
              </a:ext>
            </a:extLst>
          </p:cNvPr>
          <p:cNvSpPr txBox="1"/>
          <p:nvPr/>
        </p:nvSpPr>
        <p:spPr>
          <a:xfrm>
            <a:off x="0" y="6378492"/>
            <a:ext cx="12209239" cy="373697"/>
          </a:xfrm>
          <a:prstGeom prst="rect">
            <a:avLst/>
          </a:prstGeom>
          <a:noFill/>
        </p:spPr>
        <p:txBody>
          <a:bodyPr wrap="square" rtlCol="0" anchor="t">
            <a:spAutoFit/>
          </a:bodyPr>
          <a:lstStyle/>
          <a:p>
            <a:r>
              <a:rPr lang="nl-NL"/>
              <a:t>Vaste rooster met wisselende inhoud, afhankelijk van de leerwensen van studenten en het lesprogramma. Generiek wel vast? </a:t>
            </a:r>
          </a:p>
        </p:txBody>
      </p:sp>
    </p:spTree>
    <p:extLst>
      <p:ext uri="{BB962C8B-B14F-4D97-AF65-F5344CB8AC3E}">
        <p14:creationId xmlns:p14="http://schemas.microsoft.com/office/powerpoint/2010/main" val="123678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C7D94-EA9F-42A4-A2FC-44F54DFB34E3}"/>
              </a:ext>
            </a:extLst>
          </p:cNvPr>
          <p:cNvSpPr>
            <a:spLocks noGrp="1"/>
          </p:cNvSpPr>
          <p:nvPr>
            <p:ph type="title"/>
          </p:nvPr>
        </p:nvSpPr>
        <p:spPr>
          <a:xfrm>
            <a:off x="838200" y="0"/>
            <a:ext cx="10515600" cy="1325563"/>
          </a:xfrm>
        </p:spPr>
        <p:txBody>
          <a:bodyPr/>
          <a:lstStyle/>
          <a:p>
            <a:r>
              <a:rPr lang="nl-NL"/>
              <a:t>Startweek</a:t>
            </a:r>
          </a:p>
        </p:txBody>
      </p:sp>
      <p:sp>
        <p:nvSpPr>
          <p:cNvPr id="3" name="Tijdelijke aanduiding voor inhoud 2">
            <a:extLst>
              <a:ext uri="{FF2B5EF4-FFF2-40B4-BE49-F238E27FC236}">
                <a16:creationId xmlns:a16="http://schemas.microsoft.com/office/drawing/2014/main" id="{32A110AA-6070-462E-8EBD-6DB74C3FCC5D}"/>
              </a:ext>
            </a:extLst>
          </p:cNvPr>
          <p:cNvSpPr>
            <a:spLocks noGrp="1"/>
          </p:cNvSpPr>
          <p:nvPr>
            <p:ph idx="1"/>
          </p:nvPr>
        </p:nvSpPr>
        <p:spPr/>
        <p:txBody>
          <a:bodyPr/>
          <a:lstStyle/>
          <a:p>
            <a:endParaRPr lang="nl-NL"/>
          </a:p>
        </p:txBody>
      </p:sp>
      <p:graphicFrame>
        <p:nvGraphicFramePr>
          <p:cNvPr id="4" name="Tijdelijke aanduiding voor inhoud 2">
            <a:extLst>
              <a:ext uri="{FF2B5EF4-FFF2-40B4-BE49-F238E27FC236}">
                <a16:creationId xmlns:a16="http://schemas.microsoft.com/office/drawing/2014/main" id="{65E5D990-EA12-46A3-925D-65B351FFA420}"/>
              </a:ext>
            </a:extLst>
          </p:cNvPr>
          <p:cNvGraphicFramePr>
            <a:graphicFrameLocks/>
          </p:cNvGraphicFramePr>
          <p:nvPr>
            <p:extLst>
              <p:ext uri="{D42A27DB-BD31-4B8C-83A1-F6EECF244321}">
                <p14:modId xmlns:p14="http://schemas.microsoft.com/office/powerpoint/2010/main" val="3156424193"/>
              </p:ext>
            </p:extLst>
          </p:nvPr>
        </p:nvGraphicFramePr>
        <p:xfrm>
          <a:off x="838200" y="1080000"/>
          <a:ext cx="10515600" cy="5532120"/>
        </p:xfrm>
        <a:graphic>
          <a:graphicData uri="http://schemas.openxmlformats.org/drawingml/2006/table">
            <a:tbl>
              <a:tblPr firstRow="1" bandRow="1">
                <a:tableStyleId>{00A15C55-8517-42AA-B614-E9B94910E393}</a:tableStyleId>
              </a:tblPr>
              <a:tblGrid>
                <a:gridCol w="2641847">
                  <a:extLst>
                    <a:ext uri="{9D8B030D-6E8A-4147-A177-3AD203B41FA5}">
                      <a16:colId xmlns:a16="http://schemas.microsoft.com/office/drawing/2014/main" val="4236177581"/>
                    </a:ext>
                  </a:extLst>
                </a:gridCol>
                <a:gridCol w="1970842">
                  <a:extLst>
                    <a:ext uri="{9D8B030D-6E8A-4147-A177-3AD203B41FA5}">
                      <a16:colId xmlns:a16="http://schemas.microsoft.com/office/drawing/2014/main" val="325119613"/>
                    </a:ext>
                  </a:extLst>
                </a:gridCol>
                <a:gridCol w="1967637">
                  <a:extLst>
                    <a:ext uri="{9D8B030D-6E8A-4147-A177-3AD203B41FA5}">
                      <a16:colId xmlns:a16="http://schemas.microsoft.com/office/drawing/2014/main" val="443728982"/>
                    </a:ext>
                  </a:extLst>
                </a:gridCol>
                <a:gridCol w="1967637">
                  <a:extLst>
                    <a:ext uri="{9D8B030D-6E8A-4147-A177-3AD203B41FA5}">
                      <a16:colId xmlns:a16="http://schemas.microsoft.com/office/drawing/2014/main" val="2594503217"/>
                    </a:ext>
                  </a:extLst>
                </a:gridCol>
                <a:gridCol w="1967637">
                  <a:extLst>
                    <a:ext uri="{9D8B030D-6E8A-4147-A177-3AD203B41FA5}">
                      <a16:colId xmlns:a16="http://schemas.microsoft.com/office/drawing/2014/main" val="1045047976"/>
                    </a:ext>
                  </a:extLst>
                </a:gridCol>
              </a:tblGrid>
              <a:tr h="370840">
                <a:tc>
                  <a:txBody>
                    <a:bodyPr/>
                    <a:lstStyle/>
                    <a:p>
                      <a:r>
                        <a:rPr lang="nl-NL" sz="1400"/>
                        <a:t>Naam bijeenkomst</a:t>
                      </a:r>
                    </a:p>
                  </a:txBody>
                  <a:tcPr/>
                </a:tc>
                <a:tc>
                  <a:txBody>
                    <a:bodyPr/>
                    <a:lstStyle/>
                    <a:p>
                      <a:r>
                        <a:rPr lang="nl-NL" sz="1400"/>
                        <a:t>Uitleg werkwijze</a:t>
                      </a:r>
                    </a:p>
                  </a:txBody>
                  <a:tcPr/>
                </a:tc>
                <a:tc>
                  <a:txBody>
                    <a:bodyPr/>
                    <a:lstStyle/>
                    <a:p>
                      <a:r>
                        <a:rPr lang="nl-NL" sz="1400"/>
                        <a:t>Introductie challenge</a:t>
                      </a:r>
                    </a:p>
                  </a:txBody>
                  <a:tcPr/>
                </a:tc>
                <a:tc>
                  <a:txBody>
                    <a:bodyPr/>
                    <a:lstStyle/>
                    <a:p>
                      <a:r>
                        <a:rPr lang="nl-NL" sz="1400"/>
                        <a:t>Gesprek actieplan / ontwikkelingsplan</a:t>
                      </a:r>
                    </a:p>
                  </a:txBody>
                  <a:tcPr/>
                </a:tc>
                <a:tc>
                  <a:txBody>
                    <a:bodyPr/>
                    <a:lstStyle/>
                    <a:p>
                      <a:r>
                        <a:rPr lang="nl-NL" sz="1400"/>
                        <a:t>Bijeenkomst planningen studenten</a:t>
                      </a:r>
                    </a:p>
                  </a:txBody>
                  <a:tcPr/>
                </a:tc>
                <a:extLst>
                  <a:ext uri="{0D108BD9-81ED-4DB2-BD59-A6C34878D82A}">
                    <a16:rowId xmlns:a16="http://schemas.microsoft.com/office/drawing/2014/main" val="3501658479"/>
                  </a:ext>
                </a:extLst>
              </a:tr>
              <a:tr h="370840">
                <a:tc>
                  <a:txBody>
                    <a:bodyPr/>
                    <a:lstStyle/>
                    <a:p>
                      <a:r>
                        <a:rPr lang="nl-NL" sz="1400"/>
                        <a:t>Doel bijeenkomst</a:t>
                      </a:r>
                    </a:p>
                  </a:txBody>
                  <a:tcPr/>
                </a:tc>
                <a:tc>
                  <a:txBody>
                    <a:bodyPr/>
                    <a:lstStyle/>
                    <a:p>
                      <a:r>
                        <a:rPr lang="nl-NL" sz="1400"/>
                        <a:t>Studenten begrijpen hoe we werken en waarom we dat doen</a:t>
                      </a:r>
                    </a:p>
                  </a:txBody>
                  <a:tcPr/>
                </a:tc>
                <a:tc>
                  <a:txBody>
                    <a:bodyPr/>
                    <a:lstStyle/>
                    <a:p>
                      <a:r>
                        <a:rPr lang="nl-NL" sz="1400"/>
                        <a:t>Studenten weten wat de challenge inhoudt, snappen waarvoor de codingstasks dienen. Feed forward</a:t>
                      </a:r>
                    </a:p>
                  </a:txBody>
                  <a:tcPr/>
                </a:tc>
                <a:tc>
                  <a:txBody>
                    <a:bodyPr/>
                    <a:lstStyle/>
                    <a:p>
                      <a:r>
                        <a:rPr lang="nl-NL" sz="1400"/>
                        <a:t>Persoonlijk ontwikkelingsplan van de studenten doornemen</a:t>
                      </a:r>
                    </a:p>
                  </a:txBody>
                  <a:tcPr/>
                </a:tc>
                <a:tc>
                  <a:txBody>
                    <a:bodyPr/>
                    <a:lstStyle/>
                    <a:p>
                      <a:r>
                        <a:rPr lang="nl-NL" sz="1400"/>
                        <a:t>Studenten maken een planning voor de periode van 5 weken</a:t>
                      </a:r>
                    </a:p>
                  </a:txBody>
                  <a:tcPr/>
                </a:tc>
                <a:extLst>
                  <a:ext uri="{0D108BD9-81ED-4DB2-BD59-A6C34878D82A}">
                    <a16:rowId xmlns:a16="http://schemas.microsoft.com/office/drawing/2014/main" val="3974241343"/>
                  </a:ext>
                </a:extLst>
              </a:tr>
              <a:tr h="370840">
                <a:tc>
                  <a:txBody>
                    <a:bodyPr/>
                    <a:lstStyle/>
                    <a:p>
                      <a:r>
                        <a:rPr lang="nl-NL" sz="1400"/>
                        <a:t>Frequentie</a:t>
                      </a:r>
                    </a:p>
                  </a:txBody>
                  <a:tcPr/>
                </a:tc>
                <a:tc>
                  <a:txBody>
                    <a:bodyPr/>
                    <a:lstStyle/>
                    <a:p>
                      <a:r>
                        <a:rPr lang="nl-NL" sz="1400"/>
                        <a:t>1 of 2 keer/ doorlopend</a:t>
                      </a:r>
                    </a:p>
                  </a:txBody>
                  <a:tcPr/>
                </a:tc>
                <a:tc>
                  <a:txBody>
                    <a:bodyPr/>
                    <a:lstStyle/>
                    <a:p>
                      <a:endParaRPr lang="nl-NL" sz="1400"/>
                    </a:p>
                  </a:txBody>
                  <a:tcPr/>
                </a:tc>
                <a:tc>
                  <a:txBody>
                    <a:bodyPr/>
                    <a:lstStyle/>
                    <a:p>
                      <a:r>
                        <a:rPr lang="nl-NL" sz="1400"/>
                        <a:t>1 keer</a:t>
                      </a:r>
                    </a:p>
                  </a:txBody>
                  <a:tcPr/>
                </a:tc>
                <a:tc>
                  <a:txBody>
                    <a:bodyPr/>
                    <a:lstStyle/>
                    <a:p>
                      <a:endParaRPr lang="nl-NL" sz="1400"/>
                    </a:p>
                  </a:txBody>
                  <a:tcPr/>
                </a:tc>
                <a:extLst>
                  <a:ext uri="{0D108BD9-81ED-4DB2-BD59-A6C34878D82A}">
                    <a16:rowId xmlns:a16="http://schemas.microsoft.com/office/drawing/2014/main" val="2745041294"/>
                  </a:ext>
                </a:extLst>
              </a:tr>
              <a:tr h="370840">
                <a:tc>
                  <a:txBody>
                    <a:bodyPr/>
                    <a:lstStyle/>
                    <a:p>
                      <a:r>
                        <a:rPr lang="nl-NL" sz="1400"/>
                        <a:t>Wie zijn aanwezig?</a:t>
                      </a:r>
                    </a:p>
                  </a:txBody>
                  <a:tcPr/>
                </a:tc>
                <a:tc>
                  <a:txBody>
                    <a:bodyPr/>
                    <a:lstStyle/>
                    <a:p>
                      <a:r>
                        <a:rPr lang="nl-NL" sz="1400"/>
                        <a:t>Klas</a:t>
                      </a:r>
                    </a:p>
                  </a:txBody>
                  <a:tcPr/>
                </a:tc>
                <a:tc>
                  <a:txBody>
                    <a:bodyPr/>
                    <a:lstStyle/>
                    <a:p>
                      <a:r>
                        <a:rPr lang="nl-NL" sz="1400"/>
                        <a:t>Klas</a:t>
                      </a:r>
                    </a:p>
                  </a:txBody>
                  <a:tcPr/>
                </a:tc>
                <a:tc>
                  <a:txBody>
                    <a:bodyPr/>
                    <a:lstStyle/>
                    <a:p>
                      <a:r>
                        <a:rPr lang="nl-NL" sz="1400" err="1"/>
                        <a:t>Codegroup</a:t>
                      </a:r>
                      <a:r>
                        <a:rPr lang="nl-NL" sz="1400"/>
                        <a:t> + slb'er</a:t>
                      </a:r>
                    </a:p>
                  </a:txBody>
                  <a:tcPr/>
                </a:tc>
                <a:tc>
                  <a:txBody>
                    <a:bodyPr/>
                    <a:lstStyle/>
                    <a:p>
                      <a:endParaRPr lang="nl-NL" sz="1400"/>
                    </a:p>
                  </a:txBody>
                  <a:tcPr/>
                </a:tc>
                <a:extLst>
                  <a:ext uri="{0D108BD9-81ED-4DB2-BD59-A6C34878D82A}">
                    <a16:rowId xmlns:a16="http://schemas.microsoft.com/office/drawing/2014/main" val="810539801"/>
                  </a:ext>
                </a:extLst>
              </a:tr>
              <a:tr h="370840">
                <a:tc>
                  <a:txBody>
                    <a:bodyPr/>
                    <a:lstStyle/>
                    <a:p>
                      <a:r>
                        <a:rPr lang="nl-NL" sz="1400"/>
                        <a:t>Wie leidt?</a:t>
                      </a:r>
                    </a:p>
                  </a:txBody>
                  <a:tcPr/>
                </a:tc>
                <a:tc>
                  <a:txBody>
                    <a:bodyPr/>
                    <a:lstStyle/>
                    <a:p>
                      <a:r>
                        <a:rPr lang="nl-NL" sz="1400"/>
                        <a:t>Docent SD of generiek</a:t>
                      </a:r>
                    </a:p>
                  </a:txBody>
                  <a:tcPr/>
                </a:tc>
                <a:tc>
                  <a:txBody>
                    <a:bodyPr/>
                    <a:lstStyle/>
                    <a:p>
                      <a:r>
                        <a:rPr lang="nl-NL" sz="1400"/>
                        <a:t>Docent SD</a:t>
                      </a:r>
                    </a:p>
                  </a:txBody>
                  <a:tcPr/>
                </a:tc>
                <a:tc>
                  <a:txBody>
                    <a:bodyPr/>
                    <a:lstStyle/>
                    <a:p>
                      <a:r>
                        <a:rPr lang="nl-NL" sz="1400"/>
                        <a:t>Slb’er</a:t>
                      </a:r>
                    </a:p>
                  </a:txBody>
                  <a:tcPr/>
                </a:tc>
                <a:tc>
                  <a:txBody>
                    <a:bodyPr/>
                    <a:lstStyle/>
                    <a:p>
                      <a:endParaRPr lang="nl-NL" sz="1400"/>
                    </a:p>
                  </a:txBody>
                  <a:tcPr/>
                </a:tc>
                <a:extLst>
                  <a:ext uri="{0D108BD9-81ED-4DB2-BD59-A6C34878D82A}">
                    <a16:rowId xmlns:a16="http://schemas.microsoft.com/office/drawing/2014/main" val="2157134248"/>
                  </a:ext>
                </a:extLst>
              </a:tr>
              <a:tr h="370840">
                <a:tc>
                  <a:txBody>
                    <a:bodyPr/>
                    <a:lstStyle/>
                    <a:p>
                      <a:r>
                        <a:rPr lang="nl-NL" sz="1400"/>
                        <a:t>Wanneer vindt het plaats?</a:t>
                      </a:r>
                    </a:p>
                  </a:txBody>
                  <a:tcPr/>
                </a:tc>
                <a:tc>
                  <a:txBody>
                    <a:bodyPr/>
                    <a:lstStyle/>
                    <a:p>
                      <a:r>
                        <a:rPr lang="nl-NL" sz="1400"/>
                        <a:t>Tijdens de startweek, maar ook doorlopend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Tijdens de startweek</a:t>
                      </a:r>
                    </a:p>
                    <a:p>
                      <a:endParaRPr lang="nl-NL" sz="1400"/>
                    </a:p>
                  </a:txBody>
                  <a:tcPr/>
                </a:tc>
                <a:tc>
                  <a:txBody>
                    <a:bodyPr/>
                    <a:lstStyle/>
                    <a:p>
                      <a:r>
                        <a:rPr lang="nl-NL" sz="1400"/>
                        <a:t>Tijdens de startweek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Tijdens de startweek</a:t>
                      </a:r>
                    </a:p>
                    <a:p>
                      <a:endParaRPr lang="nl-NL" sz="1400"/>
                    </a:p>
                  </a:txBody>
                  <a:tcPr/>
                </a:tc>
                <a:extLst>
                  <a:ext uri="{0D108BD9-81ED-4DB2-BD59-A6C34878D82A}">
                    <a16:rowId xmlns:a16="http://schemas.microsoft.com/office/drawing/2014/main" val="553069512"/>
                  </a:ext>
                </a:extLst>
              </a:tr>
              <a:tr h="370840">
                <a:tc>
                  <a:txBody>
                    <a:bodyPr/>
                    <a:lstStyle/>
                    <a:p>
                      <a:r>
                        <a:rPr lang="nl-NL" sz="1400"/>
                        <a:t>Wat komt aan de orde?</a:t>
                      </a:r>
                    </a:p>
                  </a:txBody>
                  <a:tcPr/>
                </a:tc>
                <a:tc>
                  <a:txBody>
                    <a:bodyPr/>
                    <a:lstStyle/>
                    <a:p>
                      <a:r>
                        <a:rPr lang="nl-NL" sz="1400"/>
                        <a:t>Alle informatie uit het bouwstenendocument en het ontwerp/ de wijze van organiseren</a:t>
                      </a:r>
                    </a:p>
                  </a:txBody>
                  <a:tcPr/>
                </a:tc>
                <a:tc>
                  <a:txBody>
                    <a:bodyPr/>
                    <a:lstStyle/>
                    <a:p>
                      <a:r>
                        <a:rPr lang="nl-NL" sz="1400"/>
                        <a:t>Verkennen van de challenge volgens de principes van PGO</a:t>
                      </a:r>
                    </a:p>
                  </a:txBody>
                  <a:tcPr/>
                </a:tc>
                <a:tc>
                  <a:txBody>
                    <a:bodyPr/>
                    <a:lstStyle/>
                    <a:p>
                      <a:pPr lvl="0">
                        <a:buNone/>
                      </a:pPr>
                      <a:r>
                        <a:rPr lang="nl-NL" sz="1400" u="none" strike="noStrike" noProof="0"/>
                        <a:t>Welke leerdoelen wil de student behalen?</a:t>
                      </a:r>
                    </a:p>
                    <a:p>
                      <a:pPr lvl="0">
                        <a:buNone/>
                      </a:pPr>
                      <a:r>
                        <a:rPr lang="nl-NL" sz="1400" u="none" strike="noStrike" noProof="0"/>
                        <a:t>Waarom wil de student deze doelstellingen behalen?</a:t>
                      </a:r>
                    </a:p>
                    <a:p>
                      <a:pPr lvl="0">
                        <a:buNone/>
                      </a:pPr>
                      <a:r>
                        <a:rPr lang="nl-NL" sz="1400" u="none" strike="noStrike" noProof="0"/>
                        <a:t>Welke competenties wil de student daarmee verwerven?</a:t>
                      </a:r>
                    </a:p>
                    <a:p>
                      <a:pPr lvl="0">
                        <a:buNone/>
                      </a:pPr>
                      <a:r>
                        <a:rPr lang="nl-NL" sz="1400" u="none" strike="noStrike" noProof="0"/>
                        <a:t>Zijn de doelen SMART geformuleerd?</a:t>
                      </a:r>
                      <a:endParaRPr lang="nl-NL" sz="1400"/>
                    </a:p>
                  </a:txBody>
                  <a:tcPr/>
                </a:tc>
                <a:tc>
                  <a:txBody>
                    <a:bodyPr/>
                    <a:lstStyle/>
                    <a:p>
                      <a:endParaRPr lang="nl-NL" sz="1400"/>
                    </a:p>
                  </a:txBody>
                  <a:tcPr/>
                </a:tc>
                <a:extLst>
                  <a:ext uri="{0D108BD9-81ED-4DB2-BD59-A6C34878D82A}">
                    <a16:rowId xmlns:a16="http://schemas.microsoft.com/office/drawing/2014/main" val="182814987"/>
                  </a:ext>
                </a:extLst>
              </a:tr>
            </a:tbl>
          </a:graphicData>
        </a:graphic>
      </p:graphicFrame>
    </p:spTree>
    <p:extLst>
      <p:ext uri="{BB962C8B-B14F-4D97-AF65-F5344CB8AC3E}">
        <p14:creationId xmlns:p14="http://schemas.microsoft.com/office/powerpoint/2010/main" val="333726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CF348-1E08-4397-82FD-1124606343D7}"/>
              </a:ext>
            </a:extLst>
          </p:cNvPr>
          <p:cNvSpPr>
            <a:spLocks noGrp="1"/>
          </p:cNvSpPr>
          <p:nvPr>
            <p:ph type="title"/>
          </p:nvPr>
        </p:nvSpPr>
        <p:spPr/>
        <p:txBody>
          <a:bodyPr/>
          <a:lstStyle/>
          <a:p>
            <a:r>
              <a:rPr lang="nl-NL"/>
              <a:t>Voorbeeldrooster </a:t>
            </a:r>
            <a:r>
              <a:rPr lang="nl-NL" err="1"/>
              <a:t>workspace</a:t>
            </a:r>
            <a:endParaRPr lang="nl-NL"/>
          </a:p>
        </p:txBody>
      </p:sp>
      <p:sp>
        <p:nvSpPr>
          <p:cNvPr id="3" name="Tijdelijke aanduiding voor inhoud 2">
            <a:extLst>
              <a:ext uri="{FF2B5EF4-FFF2-40B4-BE49-F238E27FC236}">
                <a16:creationId xmlns:a16="http://schemas.microsoft.com/office/drawing/2014/main" id="{375DA5AF-656E-4706-8635-36BFC9AAD4E4}"/>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2557591F-CC20-41D0-8AFD-A53D04975E98}"/>
              </a:ext>
            </a:extLst>
          </p:cNvPr>
          <p:cNvPicPr>
            <a:picLocks noChangeAspect="1"/>
          </p:cNvPicPr>
          <p:nvPr/>
        </p:nvPicPr>
        <p:blipFill rotWithShape="1">
          <a:blip r:embed="rId3"/>
          <a:srcRect t="6283" r="19025" b="8595"/>
          <a:stretch/>
        </p:blipFill>
        <p:spPr>
          <a:xfrm>
            <a:off x="0" y="1625600"/>
            <a:ext cx="9879570" cy="4752892"/>
          </a:xfrm>
          <a:prstGeom prst="rect">
            <a:avLst/>
          </a:prstGeom>
        </p:spPr>
      </p:pic>
      <p:pic>
        <p:nvPicPr>
          <p:cNvPr id="5" name="Afbeelding 4">
            <a:extLst>
              <a:ext uri="{FF2B5EF4-FFF2-40B4-BE49-F238E27FC236}">
                <a16:creationId xmlns:a16="http://schemas.microsoft.com/office/drawing/2014/main" id="{EE9C4288-4519-484F-A279-D3A3B4448DEF}"/>
              </a:ext>
            </a:extLst>
          </p:cNvPr>
          <p:cNvPicPr>
            <a:picLocks noChangeAspect="1"/>
          </p:cNvPicPr>
          <p:nvPr/>
        </p:nvPicPr>
        <p:blipFill>
          <a:blip r:embed="rId4"/>
          <a:stretch>
            <a:fillRect/>
          </a:stretch>
        </p:blipFill>
        <p:spPr>
          <a:xfrm>
            <a:off x="763570" y="1886619"/>
            <a:ext cx="2260861" cy="141402"/>
          </a:xfrm>
          <a:prstGeom prst="rect">
            <a:avLst/>
          </a:prstGeom>
        </p:spPr>
      </p:pic>
      <p:sp>
        <p:nvSpPr>
          <p:cNvPr id="6" name="Tekstvak 5">
            <a:extLst>
              <a:ext uri="{FF2B5EF4-FFF2-40B4-BE49-F238E27FC236}">
                <a16:creationId xmlns:a16="http://schemas.microsoft.com/office/drawing/2014/main" id="{9EA8C3FB-EC3F-4EF1-A38D-41E6B82C8D63}"/>
              </a:ext>
            </a:extLst>
          </p:cNvPr>
          <p:cNvSpPr txBox="1"/>
          <p:nvPr/>
        </p:nvSpPr>
        <p:spPr>
          <a:xfrm>
            <a:off x="753358" y="1820629"/>
            <a:ext cx="2037422" cy="276999"/>
          </a:xfrm>
          <a:prstGeom prst="rect">
            <a:avLst/>
          </a:prstGeom>
          <a:noFill/>
        </p:spPr>
        <p:txBody>
          <a:bodyPr wrap="square" rtlCol="0">
            <a:spAutoFit/>
          </a:bodyPr>
          <a:lstStyle/>
          <a:p>
            <a:r>
              <a:rPr lang="nl-NL" sz="1200">
                <a:solidFill>
                  <a:schemeClr val="bg1"/>
                </a:solidFill>
              </a:rPr>
              <a:t>Inloop</a:t>
            </a:r>
          </a:p>
        </p:txBody>
      </p:sp>
      <p:pic>
        <p:nvPicPr>
          <p:cNvPr id="7" name="Afbeelding 6">
            <a:extLst>
              <a:ext uri="{FF2B5EF4-FFF2-40B4-BE49-F238E27FC236}">
                <a16:creationId xmlns:a16="http://schemas.microsoft.com/office/drawing/2014/main" id="{759F59D3-B171-4C3B-9104-FD4A128C051C}"/>
              </a:ext>
            </a:extLst>
          </p:cNvPr>
          <p:cNvPicPr>
            <a:picLocks noChangeAspect="1"/>
          </p:cNvPicPr>
          <p:nvPr/>
        </p:nvPicPr>
        <p:blipFill>
          <a:blip r:embed="rId4"/>
          <a:stretch>
            <a:fillRect/>
          </a:stretch>
        </p:blipFill>
        <p:spPr>
          <a:xfrm>
            <a:off x="763570" y="2059922"/>
            <a:ext cx="2260861" cy="1137194"/>
          </a:xfrm>
          <a:prstGeom prst="rect">
            <a:avLst/>
          </a:prstGeom>
        </p:spPr>
      </p:pic>
      <p:sp>
        <p:nvSpPr>
          <p:cNvPr id="8" name="Tekstvak 7">
            <a:extLst>
              <a:ext uri="{FF2B5EF4-FFF2-40B4-BE49-F238E27FC236}">
                <a16:creationId xmlns:a16="http://schemas.microsoft.com/office/drawing/2014/main" id="{D1E95AE0-93ED-4BF7-9BE8-4E68983A1129}"/>
              </a:ext>
            </a:extLst>
          </p:cNvPr>
          <p:cNvSpPr txBox="1"/>
          <p:nvPr/>
        </p:nvSpPr>
        <p:spPr>
          <a:xfrm>
            <a:off x="753358" y="1993932"/>
            <a:ext cx="2037422" cy="276999"/>
          </a:xfrm>
          <a:prstGeom prst="rect">
            <a:avLst/>
          </a:prstGeom>
          <a:noFill/>
        </p:spPr>
        <p:txBody>
          <a:bodyPr wrap="square" rtlCol="0" anchor="t">
            <a:spAutoFit/>
          </a:bodyPr>
          <a:lstStyle/>
          <a:p>
            <a:r>
              <a:rPr lang="nl-NL" sz="1200">
                <a:solidFill>
                  <a:schemeClr val="bg1"/>
                </a:solidFill>
              </a:rPr>
              <a:t>Coding</a:t>
            </a:r>
          </a:p>
        </p:txBody>
      </p:sp>
      <p:pic>
        <p:nvPicPr>
          <p:cNvPr id="10" name="Afbeelding 9">
            <a:extLst>
              <a:ext uri="{FF2B5EF4-FFF2-40B4-BE49-F238E27FC236}">
                <a16:creationId xmlns:a16="http://schemas.microsoft.com/office/drawing/2014/main" id="{9600D585-F248-4EFC-A9B3-54D64A222E63}"/>
              </a:ext>
            </a:extLst>
          </p:cNvPr>
          <p:cNvPicPr>
            <a:picLocks noChangeAspect="1"/>
          </p:cNvPicPr>
          <p:nvPr/>
        </p:nvPicPr>
        <p:blipFill>
          <a:blip r:embed="rId4"/>
          <a:stretch>
            <a:fillRect/>
          </a:stretch>
        </p:blipFill>
        <p:spPr>
          <a:xfrm>
            <a:off x="773783" y="4249862"/>
            <a:ext cx="2260861" cy="1605440"/>
          </a:xfrm>
          <a:prstGeom prst="rect">
            <a:avLst/>
          </a:prstGeom>
        </p:spPr>
      </p:pic>
      <p:sp>
        <p:nvSpPr>
          <p:cNvPr id="11" name="Tekstvak 10">
            <a:extLst>
              <a:ext uri="{FF2B5EF4-FFF2-40B4-BE49-F238E27FC236}">
                <a16:creationId xmlns:a16="http://schemas.microsoft.com/office/drawing/2014/main" id="{8225F6F0-720F-4BC6-9C99-FDA164927A3F}"/>
              </a:ext>
            </a:extLst>
          </p:cNvPr>
          <p:cNvSpPr txBox="1"/>
          <p:nvPr/>
        </p:nvSpPr>
        <p:spPr>
          <a:xfrm>
            <a:off x="763571" y="4214558"/>
            <a:ext cx="2037422" cy="276999"/>
          </a:xfrm>
          <a:prstGeom prst="rect">
            <a:avLst/>
          </a:prstGeom>
          <a:noFill/>
        </p:spPr>
        <p:txBody>
          <a:bodyPr wrap="square" rtlCol="0">
            <a:spAutoFit/>
          </a:bodyPr>
          <a:lstStyle/>
          <a:p>
            <a:r>
              <a:rPr lang="nl-NL" sz="1200">
                <a:solidFill>
                  <a:schemeClr val="bg1"/>
                </a:solidFill>
              </a:rPr>
              <a:t>Coding</a:t>
            </a:r>
          </a:p>
        </p:txBody>
      </p:sp>
      <p:pic>
        <p:nvPicPr>
          <p:cNvPr id="12" name="Afbeelding 11">
            <a:extLst>
              <a:ext uri="{FF2B5EF4-FFF2-40B4-BE49-F238E27FC236}">
                <a16:creationId xmlns:a16="http://schemas.microsoft.com/office/drawing/2014/main" id="{CAFDE8C3-7217-4A5B-9247-BD0C663D47E1}"/>
              </a:ext>
            </a:extLst>
          </p:cNvPr>
          <p:cNvPicPr>
            <a:picLocks noChangeAspect="1"/>
          </p:cNvPicPr>
          <p:nvPr/>
        </p:nvPicPr>
        <p:blipFill>
          <a:blip r:embed="rId4"/>
          <a:stretch>
            <a:fillRect/>
          </a:stretch>
        </p:blipFill>
        <p:spPr>
          <a:xfrm>
            <a:off x="3055070" y="1886619"/>
            <a:ext cx="2260861" cy="141402"/>
          </a:xfrm>
          <a:prstGeom prst="rect">
            <a:avLst/>
          </a:prstGeom>
        </p:spPr>
      </p:pic>
      <p:sp>
        <p:nvSpPr>
          <p:cNvPr id="13" name="Tekstvak 12">
            <a:extLst>
              <a:ext uri="{FF2B5EF4-FFF2-40B4-BE49-F238E27FC236}">
                <a16:creationId xmlns:a16="http://schemas.microsoft.com/office/drawing/2014/main" id="{1481C663-9E52-4A59-B744-87B01CB70758}"/>
              </a:ext>
            </a:extLst>
          </p:cNvPr>
          <p:cNvSpPr txBox="1"/>
          <p:nvPr/>
        </p:nvSpPr>
        <p:spPr>
          <a:xfrm>
            <a:off x="3044858" y="1820629"/>
            <a:ext cx="2037422" cy="276999"/>
          </a:xfrm>
          <a:prstGeom prst="rect">
            <a:avLst/>
          </a:prstGeom>
          <a:noFill/>
        </p:spPr>
        <p:txBody>
          <a:bodyPr wrap="square" rtlCol="0">
            <a:spAutoFit/>
          </a:bodyPr>
          <a:lstStyle/>
          <a:p>
            <a:r>
              <a:rPr lang="nl-NL" sz="1200">
                <a:solidFill>
                  <a:schemeClr val="bg1"/>
                </a:solidFill>
              </a:rPr>
              <a:t>Inloop</a:t>
            </a:r>
          </a:p>
        </p:txBody>
      </p:sp>
      <p:pic>
        <p:nvPicPr>
          <p:cNvPr id="14" name="Afbeelding 13">
            <a:extLst>
              <a:ext uri="{FF2B5EF4-FFF2-40B4-BE49-F238E27FC236}">
                <a16:creationId xmlns:a16="http://schemas.microsoft.com/office/drawing/2014/main" id="{A728CF90-3F7E-4FAB-86D8-6E53C0D7BDF2}"/>
              </a:ext>
            </a:extLst>
          </p:cNvPr>
          <p:cNvPicPr>
            <a:picLocks noChangeAspect="1"/>
          </p:cNvPicPr>
          <p:nvPr/>
        </p:nvPicPr>
        <p:blipFill>
          <a:blip r:embed="rId4"/>
          <a:stretch>
            <a:fillRect/>
          </a:stretch>
        </p:blipFill>
        <p:spPr>
          <a:xfrm>
            <a:off x="3055070" y="2496185"/>
            <a:ext cx="2260861" cy="1198593"/>
          </a:xfrm>
          <a:prstGeom prst="rect">
            <a:avLst/>
          </a:prstGeom>
        </p:spPr>
      </p:pic>
      <p:sp>
        <p:nvSpPr>
          <p:cNvPr id="15" name="Tekstvak 14">
            <a:extLst>
              <a:ext uri="{FF2B5EF4-FFF2-40B4-BE49-F238E27FC236}">
                <a16:creationId xmlns:a16="http://schemas.microsoft.com/office/drawing/2014/main" id="{B7CB5EF1-F84B-4FB4-80EC-77D804B8F132}"/>
              </a:ext>
            </a:extLst>
          </p:cNvPr>
          <p:cNvSpPr txBox="1"/>
          <p:nvPr/>
        </p:nvSpPr>
        <p:spPr>
          <a:xfrm>
            <a:off x="3044858" y="2493553"/>
            <a:ext cx="2037422" cy="276999"/>
          </a:xfrm>
          <a:prstGeom prst="rect">
            <a:avLst/>
          </a:prstGeom>
          <a:noFill/>
        </p:spPr>
        <p:txBody>
          <a:bodyPr wrap="square" rtlCol="0">
            <a:spAutoFit/>
          </a:bodyPr>
          <a:lstStyle/>
          <a:p>
            <a:r>
              <a:rPr lang="nl-NL" sz="1200">
                <a:solidFill>
                  <a:schemeClr val="bg1"/>
                </a:solidFill>
              </a:rPr>
              <a:t>Coding</a:t>
            </a:r>
          </a:p>
        </p:txBody>
      </p:sp>
      <p:pic>
        <p:nvPicPr>
          <p:cNvPr id="16" name="Afbeelding 15">
            <a:extLst>
              <a:ext uri="{FF2B5EF4-FFF2-40B4-BE49-F238E27FC236}">
                <a16:creationId xmlns:a16="http://schemas.microsoft.com/office/drawing/2014/main" id="{D40F0342-C8BD-435B-A854-931FC8256B42}"/>
              </a:ext>
            </a:extLst>
          </p:cNvPr>
          <p:cNvPicPr>
            <a:picLocks noChangeAspect="1"/>
          </p:cNvPicPr>
          <p:nvPr/>
        </p:nvPicPr>
        <p:blipFill>
          <a:blip r:embed="rId4"/>
          <a:stretch>
            <a:fillRect/>
          </a:stretch>
        </p:blipFill>
        <p:spPr>
          <a:xfrm>
            <a:off x="3065283" y="4740063"/>
            <a:ext cx="2260861" cy="1552376"/>
          </a:xfrm>
          <a:prstGeom prst="rect">
            <a:avLst/>
          </a:prstGeom>
        </p:spPr>
      </p:pic>
      <p:sp>
        <p:nvSpPr>
          <p:cNvPr id="17" name="Tekstvak 16">
            <a:extLst>
              <a:ext uri="{FF2B5EF4-FFF2-40B4-BE49-F238E27FC236}">
                <a16:creationId xmlns:a16="http://schemas.microsoft.com/office/drawing/2014/main" id="{8A51E57A-795D-4A4D-A2F0-0E3DBF0BE109}"/>
              </a:ext>
            </a:extLst>
          </p:cNvPr>
          <p:cNvSpPr txBox="1"/>
          <p:nvPr/>
        </p:nvSpPr>
        <p:spPr>
          <a:xfrm>
            <a:off x="3055071" y="4704758"/>
            <a:ext cx="2037422" cy="276999"/>
          </a:xfrm>
          <a:prstGeom prst="rect">
            <a:avLst/>
          </a:prstGeom>
          <a:noFill/>
        </p:spPr>
        <p:txBody>
          <a:bodyPr wrap="square" rtlCol="0">
            <a:spAutoFit/>
          </a:bodyPr>
          <a:lstStyle/>
          <a:p>
            <a:r>
              <a:rPr lang="nl-NL" sz="1200">
                <a:solidFill>
                  <a:schemeClr val="bg1"/>
                </a:solidFill>
              </a:rPr>
              <a:t>Coding</a:t>
            </a:r>
          </a:p>
        </p:txBody>
      </p:sp>
      <p:pic>
        <p:nvPicPr>
          <p:cNvPr id="18" name="Afbeelding 17">
            <a:extLst>
              <a:ext uri="{FF2B5EF4-FFF2-40B4-BE49-F238E27FC236}">
                <a16:creationId xmlns:a16="http://schemas.microsoft.com/office/drawing/2014/main" id="{A193E7D0-901A-4AC4-87BC-7ECD3E246690}"/>
              </a:ext>
            </a:extLst>
          </p:cNvPr>
          <p:cNvPicPr>
            <a:picLocks noChangeAspect="1"/>
          </p:cNvPicPr>
          <p:nvPr/>
        </p:nvPicPr>
        <p:blipFill>
          <a:blip r:embed="rId4"/>
          <a:stretch>
            <a:fillRect/>
          </a:stretch>
        </p:blipFill>
        <p:spPr>
          <a:xfrm>
            <a:off x="5346454" y="1886619"/>
            <a:ext cx="2232698" cy="141402"/>
          </a:xfrm>
          <a:prstGeom prst="rect">
            <a:avLst/>
          </a:prstGeom>
        </p:spPr>
      </p:pic>
      <p:sp>
        <p:nvSpPr>
          <p:cNvPr id="19" name="Tekstvak 18">
            <a:extLst>
              <a:ext uri="{FF2B5EF4-FFF2-40B4-BE49-F238E27FC236}">
                <a16:creationId xmlns:a16="http://schemas.microsoft.com/office/drawing/2014/main" id="{D9CC0D9F-069C-4BE2-BFB0-2D5B12E64EA0}"/>
              </a:ext>
            </a:extLst>
          </p:cNvPr>
          <p:cNvSpPr txBox="1"/>
          <p:nvPr/>
        </p:nvSpPr>
        <p:spPr>
          <a:xfrm>
            <a:off x="5336241" y="1820629"/>
            <a:ext cx="2012042" cy="276999"/>
          </a:xfrm>
          <a:prstGeom prst="rect">
            <a:avLst/>
          </a:prstGeom>
          <a:noFill/>
        </p:spPr>
        <p:txBody>
          <a:bodyPr wrap="square" rtlCol="0">
            <a:spAutoFit/>
          </a:bodyPr>
          <a:lstStyle/>
          <a:p>
            <a:r>
              <a:rPr lang="nl-NL" sz="1200">
                <a:solidFill>
                  <a:schemeClr val="bg1"/>
                </a:solidFill>
              </a:rPr>
              <a:t>Inloop</a:t>
            </a:r>
          </a:p>
        </p:txBody>
      </p:sp>
      <p:pic>
        <p:nvPicPr>
          <p:cNvPr id="20" name="Afbeelding 19">
            <a:extLst>
              <a:ext uri="{FF2B5EF4-FFF2-40B4-BE49-F238E27FC236}">
                <a16:creationId xmlns:a16="http://schemas.microsoft.com/office/drawing/2014/main" id="{4440C35E-CF8F-4CB6-9F36-49D4CC9230D9}"/>
              </a:ext>
            </a:extLst>
          </p:cNvPr>
          <p:cNvPicPr>
            <a:picLocks noChangeAspect="1"/>
          </p:cNvPicPr>
          <p:nvPr/>
        </p:nvPicPr>
        <p:blipFill>
          <a:blip r:embed="rId4"/>
          <a:stretch>
            <a:fillRect/>
          </a:stretch>
        </p:blipFill>
        <p:spPr>
          <a:xfrm>
            <a:off x="5346454" y="2496185"/>
            <a:ext cx="2232698" cy="1193417"/>
          </a:xfrm>
          <a:prstGeom prst="rect">
            <a:avLst/>
          </a:prstGeom>
        </p:spPr>
      </p:pic>
      <p:sp>
        <p:nvSpPr>
          <p:cNvPr id="21" name="Tekstvak 20">
            <a:extLst>
              <a:ext uri="{FF2B5EF4-FFF2-40B4-BE49-F238E27FC236}">
                <a16:creationId xmlns:a16="http://schemas.microsoft.com/office/drawing/2014/main" id="{B0F9EAB4-929C-4D21-BC0F-F2D61B3F889E}"/>
              </a:ext>
            </a:extLst>
          </p:cNvPr>
          <p:cNvSpPr txBox="1"/>
          <p:nvPr/>
        </p:nvSpPr>
        <p:spPr>
          <a:xfrm>
            <a:off x="5306589" y="2501361"/>
            <a:ext cx="2012042" cy="276999"/>
          </a:xfrm>
          <a:prstGeom prst="rect">
            <a:avLst/>
          </a:prstGeom>
          <a:noFill/>
        </p:spPr>
        <p:txBody>
          <a:bodyPr wrap="square" rtlCol="0">
            <a:spAutoFit/>
          </a:bodyPr>
          <a:lstStyle/>
          <a:p>
            <a:r>
              <a:rPr lang="nl-NL" sz="1200">
                <a:solidFill>
                  <a:schemeClr val="bg1"/>
                </a:solidFill>
              </a:rPr>
              <a:t>Coding</a:t>
            </a:r>
          </a:p>
        </p:txBody>
      </p:sp>
      <p:pic>
        <p:nvPicPr>
          <p:cNvPr id="22" name="Afbeelding 21">
            <a:extLst>
              <a:ext uri="{FF2B5EF4-FFF2-40B4-BE49-F238E27FC236}">
                <a16:creationId xmlns:a16="http://schemas.microsoft.com/office/drawing/2014/main" id="{F0C6F738-C978-4999-8C0E-BE329D9AF580}"/>
              </a:ext>
            </a:extLst>
          </p:cNvPr>
          <p:cNvPicPr>
            <a:picLocks noChangeAspect="1"/>
          </p:cNvPicPr>
          <p:nvPr/>
        </p:nvPicPr>
        <p:blipFill>
          <a:blip r:embed="rId4"/>
          <a:stretch>
            <a:fillRect/>
          </a:stretch>
        </p:blipFill>
        <p:spPr>
          <a:xfrm>
            <a:off x="5356667" y="4249862"/>
            <a:ext cx="2232698" cy="1605440"/>
          </a:xfrm>
          <a:prstGeom prst="rect">
            <a:avLst/>
          </a:prstGeom>
        </p:spPr>
      </p:pic>
      <p:sp>
        <p:nvSpPr>
          <p:cNvPr id="23" name="Tekstvak 22">
            <a:extLst>
              <a:ext uri="{FF2B5EF4-FFF2-40B4-BE49-F238E27FC236}">
                <a16:creationId xmlns:a16="http://schemas.microsoft.com/office/drawing/2014/main" id="{E42F81CC-6683-4B29-9A03-3F6910B99A9E}"/>
              </a:ext>
            </a:extLst>
          </p:cNvPr>
          <p:cNvSpPr txBox="1"/>
          <p:nvPr/>
        </p:nvSpPr>
        <p:spPr>
          <a:xfrm>
            <a:off x="5346454" y="4214558"/>
            <a:ext cx="2012042" cy="276999"/>
          </a:xfrm>
          <a:prstGeom prst="rect">
            <a:avLst/>
          </a:prstGeom>
          <a:noFill/>
        </p:spPr>
        <p:txBody>
          <a:bodyPr wrap="square" rtlCol="0">
            <a:spAutoFit/>
          </a:bodyPr>
          <a:lstStyle/>
          <a:p>
            <a:r>
              <a:rPr lang="nl-NL" sz="1200">
                <a:solidFill>
                  <a:schemeClr val="bg1"/>
                </a:solidFill>
              </a:rPr>
              <a:t>Coding</a:t>
            </a:r>
          </a:p>
        </p:txBody>
      </p:sp>
      <p:pic>
        <p:nvPicPr>
          <p:cNvPr id="30" name="Afbeelding 29">
            <a:extLst>
              <a:ext uri="{FF2B5EF4-FFF2-40B4-BE49-F238E27FC236}">
                <a16:creationId xmlns:a16="http://schemas.microsoft.com/office/drawing/2014/main" id="{247415BF-EF63-412B-A945-D77EFCA81991}"/>
              </a:ext>
            </a:extLst>
          </p:cNvPr>
          <p:cNvPicPr>
            <a:picLocks noChangeAspect="1"/>
          </p:cNvPicPr>
          <p:nvPr/>
        </p:nvPicPr>
        <p:blipFill>
          <a:blip r:embed="rId4"/>
          <a:stretch>
            <a:fillRect/>
          </a:stretch>
        </p:blipFill>
        <p:spPr>
          <a:xfrm>
            <a:off x="7630102" y="1886619"/>
            <a:ext cx="2232698" cy="141402"/>
          </a:xfrm>
          <a:prstGeom prst="rect">
            <a:avLst/>
          </a:prstGeom>
        </p:spPr>
      </p:pic>
      <p:sp>
        <p:nvSpPr>
          <p:cNvPr id="31" name="Tekstvak 30">
            <a:extLst>
              <a:ext uri="{FF2B5EF4-FFF2-40B4-BE49-F238E27FC236}">
                <a16:creationId xmlns:a16="http://schemas.microsoft.com/office/drawing/2014/main" id="{1D85AB95-AD78-476E-8159-C3042BCDCD66}"/>
              </a:ext>
            </a:extLst>
          </p:cNvPr>
          <p:cNvSpPr txBox="1"/>
          <p:nvPr/>
        </p:nvSpPr>
        <p:spPr>
          <a:xfrm>
            <a:off x="7619889" y="1820629"/>
            <a:ext cx="2012042" cy="276999"/>
          </a:xfrm>
          <a:prstGeom prst="rect">
            <a:avLst/>
          </a:prstGeom>
          <a:noFill/>
        </p:spPr>
        <p:txBody>
          <a:bodyPr wrap="square" rtlCol="0">
            <a:spAutoFit/>
          </a:bodyPr>
          <a:lstStyle/>
          <a:p>
            <a:r>
              <a:rPr lang="nl-NL" sz="1200">
                <a:solidFill>
                  <a:schemeClr val="bg1"/>
                </a:solidFill>
              </a:rPr>
              <a:t>Inloop</a:t>
            </a:r>
          </a:p>
        </p:txBody>
      </p:sp>
      <p:sp>
        <p:nvSpPr>
          <p:cNvPr id="33" name="Tekstvak 32">
            <a:extLst>
              <a:ext uri="{FF2B5EF4-FFF2-40B4-BE49-F238E27FC236}">
                <a16:creationId xmlns:a16="http://schemas.microsoft.com/office/drawing/2014/main" id="{6393AD12-104D-404D-87DF-D60BECBF3B3B}"/>
              </a:ext>
            </a:extLst>
          </p:cNvPr>
          <p:cNvSpPr txBox="1"/>
          <p:nvPr/>
        </p:nvSpPr>
        <p:spPr>
          <a:xfrm>
            <a:off x="7619889" y="1993932"/>
            <a:ext cx="2012042" cy="276999"/>
          </a:xfrm>
          <a:prstGeom prst="rect">
            <a:avLst/>
          </a:prstGeom>
          <a:noFill/>
        </p:spPr>
        <p:txBody>
          <a:bodyPr wrap="square" rtlCol="0">
            <a:spAutoFit/>
          </a:bodyPr>
          <a:lstStyle/>
          <a:p>
            <a:r>
              <a:rPr lang="nl-NL" sz="1200">
                <a:solidFill>
                  <a:schemeClr val="bg1"/>
                </a:solidFill>
              </a:rPr>
              <a:t>Coding</a:t>
            </a:r>
          </a:p>
        </p:txBody>
      </p:sp>
      <p:pic>
        <p:nvPicPr>
          <p:cNvPr id="34" name="Afbeelding 33">
            <a:extLst>
              <a:ext uri="{FF2B5EF4-FFF2-40B4-BE49-F238E27FC236}">
                <a16:creationId xmlns:a16="http://schemas.microsoft.com/office/drawing/2014/main" id="{AB2EC58B-6257-4032-935E-A73D7585606D}"/>
              </a:ext>
            </a:extLst>
          </p:cNvPr>
          <p:cNvPicPr>
            <a:picLocks noChangeAspect="1"/>
          </p:cNvPicPr>
          <p:nvPr/>
        </p:nvPicPr>
        <p:blipFill>
          <a:blip r:embed="rId4"/>
          <a:stretch>
            <a:fillRect/>
          </a:stretch>
        </p:blipFill>
        <p:spPr>
          <a:xfrm>
            <a:off x="7640315" y="4249862"/>
            <a:ext cx="2232698" cy="1605440"/>
          </a:xfrm>
          <a:prstGeom prst="rect">
            <a:avLst/>
          </a:prstGeom>
        </p:spPr>
      </p:pic>
      <p:sp>
        <p:nvSpPr>
          <p:cNvPr id="35" name="Tekstvak 34">
            <a:extLst>
              <a:ext uri="{FF2B5EF4-FFF2-40B4-BE49-F238E27FC236}">
                <a16:creationId xmlns:a16="http://schemas.microsoft.com/office/drawing/2014/main" id="{8A7946D1-9BD9-4936-AFF8-3A2719A22406}"/>
              </a:ext>
            </a:extLst>
          </p:cNvPr>
          <p:cNvSpPr txBox="1"/>
          <p:nvPr/>
        </p:nvSpPr>
        <p:spPr>
          <a:xfrm>
            <a:off x="7630102" y="4214558"/>
            <a:ext cx="2012042" cy="276999"/>
          </a:xfrm>
          <a:prstGeom prst="rect">
            <a:avLst/>
          </a:prstGeom>
          <a:noFill/>
        </p:spPr>
        <p:txBody>
          <a:bodyPr wrap="square" rtlCol="0">
            <a:spAutoFit/>
          </a:bodyPr>
          <a:lstStyle/>
          <a:p>
            <a:r>
              <a:rPr lang="nl-NL" sz="1200">
                <a:solidFill>
                  <a:schemeClr val="bg1"/>
                </a:solidFill>
              </a:rPr>
              <a:t>Coding</a:t>
            </a:r>
          </a:p>
        </p:txBody>
      </p:sp>
      <p:pic>
        <p:nvPicPr>
          <p:cNvPr id="37" name="Afbeelding 36">
            <a:extLst>
              <a:ext uri="{FF2B5EF4-FFF2-40B4-BE49-F238E27FC236}">
                <a16:creationId xmlns:a16="http://schemas.microsoft.com/office/drawing/2014/main" id="{7FEF6658-D989-4446-972D-2FE2E8FFB955}"/>
              </a:ext>
            </a:extLst>
          </p:cNvPr>
          <p:cNvPicPr>
            <a:picLocks noChangeAspect="1"/>
          </p:cNvPicPr>
          <p:nvPr/>
        </p:nvPicPr>
        <p:blipFill>
          <a:blip r:embed="rId4"/>
          <a:stretch>
            <a:fillRect/>
          </a:stretch>
        </p:blipFill>
        <p:spPr>
          <a:xfrm>
            <a:off x="5346455" y="2059922"/>
            <a:ext cx="2232698" cy="421937"/>
          </a:xfrm>
          <a:prstGeom prst="rect">
            <a:avLst/>
          </a:prstGeom>
        </p:spPr>
      </p:pic>
      <p:sp>
        <p:nvSpPr>
          <p:cNvPr id="38" name="Tekstvak 37">
            <a:extLst>
              <a:ext uri="{FF2B5EF4-FFF2-40B4-BE49-F238E27FC236}">
                <a16:creationId xmlns:a16="http://schemas.microsoft.com/office/drawing/2014/main" id="{291EDCFA-10B9-430D-9BA8-57A6F70340AA}"/>
              </a:ext>
            </a:extLst>
          </p:cNvPr>
          <p:cNvSpPr txBox="1"/>
          <p:nvPr/>
        </p:nvSpPr>
        <p:spPr>
          <a:xfrm>
            <a:off x="5336242" y="1993932"/>
            <a:ext cx="2012042" cy="276999"/>
          </a:xfrm>
          <a:prstGeom prst="rect">
            <a:avLst/>
          </a:prstGeom>
          <a:noFill/>
        </p:spPr>
        <p:txBody>
          <a:bodyPr wrap="square" rtlCol="0">
            <a:spAutoFit/>
          </a:bodyPr>
          <a:lstStyle/>
          <a:p>
            <a:r>
              <a:rPr lang="nl-NL" sz="1200">
                <a:solidFill>
                  <a:schemeClr val="bg1"/>
                </a:solidFill>
              </a:rPr>
              <a:t>Nederlands</a:t>
            </a:r>
          </a:p>
        </p:txBody>
      </p:sp>
      <p:pic>
        <p:nvPicPr>
          <p:cNvPr id="39" name="Afbeelding 38">
            <a:extLst>
              <a:ext uri="{FF2B5EF4-FFF2-40B4-BE49-F238E27FC236}">
                <a16:creationId xmlns:a16="http://schemas.microsoft.com/office/drawing/2014/main" id="{3E556828-79B8-4B7D-A591-E47B047CCB8B}"/>
              </a:ext>
            </a:extLst>
          </p:cNvPr>
          <p:cNvPicPr>
            <a:picLocks noChangeAspect="1"/>
          </p:cNvPicPr>
          <p:nvPr/>
        </p:nvPicPr>
        <p:blipFill>
          <a:blip r:embed="rId4"/>
          <a:stretch>
            <a:fillRect/>
          </a:stretch>
        </p:blipFill>
        <p:spPr>
          <a:xfrm>
            <a:off x="773783" y="3216757"/>
            <a:ext cx="2260861" cy="478020"/>
          </a:xfrm>
          <a:prstGeom prst="rect">
            <a:avLst/>
          </a:prstGeom>
        </p:spPr>
      </p:pic>
      <p:sp>
        <p:nvSpPr>
          <p:cNvPr id="40" name="Tekstvak 39">
            <a:extLst>
              <a:ext uri="{FF2B5EF4-FFF2-40B4-BE49-F238E27FC236}">
                <a16:creationId xmlns:a16="http://schemas.microsoft.com/office/drawing/2014/main" id="{B2AF163B-3D1B-4663-9CC8-76F7BB3D13A5}"/>
              </a:ext>
            </a:extLst>
          </p:cNvPr>
          <p:cNvSpPr txBox="1"/>
          <p:nvPr/>
        </p:nvSpPr>
        <p:spPr>
          <a:xfrm>
            <a:off x="763571" y="3184131"/>
            <a:ext cx="2037422" cy="276999"/>
          </a:xfrm>
          <a:prstGeom prst="rect">
            <a:avLst/>
          </a:prstGeom>
          <a:noFill/>
        </p:spPr>
        <p:txBody>
          <a:bodyPr wrap="square" rtlCol="0">
            <a:spAutoFit/>
          </a:bodyPr>
          <a:lstStyle/>
          <a:p>
            <a:r>
              <a:rPr lang="nl-NL" sz="1200">
                <a:solidFill>
                  <a:schemeClr val="bg1"/>
                </a:solidFill>
              </a:rPr>
              <a:t>Nederlands</a:t>
            </a:r>
          </a:p>
        </p:txBody>
      </p:sp>
      <p:pic>
        <p:nvPicPr>
          <p:cNvPr id="41" name="Afbeelding 40">
            <a:extLst>
              <a:ext uri="{FF2B5EF4-FFF2-40B4-BE49-F238E27FC236}">
                <a16:creationId xmlns:a16="http://schemas.microsoft.com/office/drawing/2014/main" id="{6D88A083-7106-4C9B-B3F6-69F840C45B3D}"/>
              </a:ext>
            </a:extLst>
          </p:cNvPr>
          <p:cNvPicPr>
            <a:picLocks noChangeAspect="1"/>
          </p:cNvPicPr>
          <p:nvPr/>
        </p:nvPicPr>
        <p:blipFill>
          <a:blip r:embed="rId4"/>
          <a:stretch>
            <a:fillRect/>
          </a:stretch>
        </p:blipFill>
        <p:spPr>
          <a:xfrm>
            <a:off x="3040603" y="2051930"/>
            <a:ext cx="2265986" cy="421937"/>
          </a:xfrm>
          <a:prstGeom prst="rect">
            <a:avLst/>
          </a:prstGeom>
        </p:spPr>
      </p:pic>
      <p:sp>
        <p:nvSpPr>
          <p:cNvPr id="42" name="Tekstvak 41">
            <a:extLst>
              <a:ext uri="{FF2B5EF4-FFF2-40B4-BE49-F238E27FC236}">
                <a16:creationId xmlns:a16="http://schemas.microsoft.com/office/drawing/2014/main" id="{AB3ED0E3-8FCD-4E79-B418-A3888311C94F}"/>
              </a:ext>
            </a:extLst>
          </p:cNvPr>
          <p:cNvSpPr txBox="1"/>
          <p:nvPr/>
        </p:nvSpPr>
        <p:spPr>
          <a:xfrm>
            <a:off x="3053774" y="1985940"/>
            <a:ext cx="2012042" cy="276999"/>
          </a:xfrm>
          <a:prstGeom prst="rect">
            <a:avLst/>
          </a:prstGeom>
          <a:noFill/>
        </p:spPr>
        <p:txBody>
          <a:bodyPr wrap="square" rtlCol="0">
            <a:spAutoFit/>
          </a:bodyPr>
          <a:lstStyle/>
          <a:p>
            <a:r>
              <a:rPr lang="nl-NL" sz="1200">
                <a:solidFill>
                  <a:schemeClr val="bg1"/>
                </a:solidFill>
              </a:rPr>
              <a:t>Rekenen</a:t>
            </a:r>
          </a:p>
        </p:txBody>
      </p:sp>
      <p:pic>
        <p:nvPicPr>
          <p:cNvPr id="43" name="Afbeelding 42">
            <a:extLst>
              <a:ext uri="{FF2B5EF4-FFF2-40B4-BE49-F238E27FC236}">
                <a16:creationId xmlns:a16="http://schemas.microsoft.com/office/drawing/2014/main" id="{F74FC80D-E50D-4766-813C-C2A9077E8E46}"/>
              </a:ext>
            </a:extLst>
          </p:cNvPr>
          <p:cNvPicPr>
            <a:picLocks noChangeAspect="1"/>
          </p:cNvPicPr>
          <p:nvPr/>
        </p:nvPicPr>
        <p:blipFill>
          <a:blip r:embed="rId4"/>
          <a:stretch>
            <a:fillRect/>
          </a:stretch>
        </p:blipFill>
        <p:spPr>
          <a:xfrm>
            <a:off x="7618709" y="2059922"/>
            <a:ext cx="2260861" cy="1124933"/>
          </a:xfrm>
          <a:prstGeom prst="rect">
            <a:avLst/>
          </a:prstGeom>
        </p:spPr>
      </p:pic>
      <p:sp>
        <p:nvSpPr>
          <p:cNvPr id="44" name="Tekstvak 43">
            <a:extLst>
              <a:ext uri="{FF2B5EF4-FFF2-40B4-BE49-F238E27FC236}">
                <a16:creationId xmlns:a16="http://schemas.microsoft.com/office/drawing/2014/main" id="{BF0368D1-A29B-46F9-A6C6-CE13447F38ED}"/>
              </a:ext>
            </a:extLst>
          </p:cNvPr>
          <p:cNvSpPr txBox="1"/>
          <p:nvPr/>
        </p:nvSpPr>
        <p:spPr>
          <a:xfrm>
            <a:off x="7598764" y="1985785"/>
            <a:ext cx="2037422" cy="276999"/>
          </a:xfrm>
          <a:prstGeom prst="rect">
            <a:avLst/>
          </a:prstGeom>
          <a:noFill/>
        </p:spPr>
        <p:txBody>
          <a:bodyPr wrap="square" rtlCol="0" anchor="t">
            <a:spAutoFit/>
          </a:bodyPr>
          <a:lstStyle/>
          <a:p>
            <a:r>
              <a:rPr lang="nl-NL" sz="1200">
                <a:solidFill>
                  <a:schemeClr val="bg1"/>
                </a:solidFill>
              </a:rPr>
              <a:t>Coding</a:t>
            </a:r>
          </a:p>
        </p:txBody>
      </p:sp>
      <p:pic>
        <p:nvPicPr>
          <p:cNvPr id="45" name="Afbeelding 44">
            <a:extLst>
              <a:ext uri="{FF2B5EF4-FFF2-40B4-BE49-F238E27FC236}">
                <a16:creationId xmlns:a16="http://schemas.microsoft.com/office/drawing/2014/main" id="{4F7C9667-6F17-4152-9FE9-48455DCB1A28}"/>
              </a:ext>
            </a:extLst>
          </p:cNvPr>
          <p:cNvPicPr>
            <a:picLocks noChangeAspect="1"/>
          </p:cNvPicPr>
          <p:nvPr/>
        </p:nvPicPr>
        <p:blipFill>
          <a:blip r:embed="rId4"/>
          <a:stretch>
            <a:fillRect/>
          </a:stretch>
        </p:blipFill>
        <p:spPr>
          <a:xfrm>
            <a:off x="7618709" y="3197116"/>
            <a:ext cx="2260861" cy="478020"/>
          </a:xfrm>
          <a:prstGeom prst="rect">
            <a:avLst/>
          </a:prstGeom>
        </p:spPr>
      </p:pic>
      <p:sp>
        <p:nvSpPr>
          <p:cNvPr id="46" name="Tekstvak 45">
            <a:extLst>
              <a:ext uri="{FF2B5EF4-FFF2-40B4-BE49-F238E27FC236}">
                <a16:creationId xmlns:a16="http://schemas.microsoft.com/office/drawing/2014/main" id="{FB80A1D0-EFD9-4B0E-A74D-50DFB276342A}"/>
              </a:ext>
            </a:extLst>
          </p:cNvPr>
          <p:cNvSpPr txBox="1"/>
          <p:nvPr/>
        </p:nvSpPr>
        <p:spPr>
          <a:xfrm>
            <a:off x="7608497" y="3164490"/>
            <a:ext cx="2037422" cy="276999"/>
          </a:xfrm>
          <a:prstGeom prst="rect">
            <a:avLst/>
          </a:prstGeom>
          <a:noFill/>
        </p:spPr>
        <p:txBody>
          <a:bodyPr wrap="square" rtlCol="0">
            <a:spAutoFit/>
          </a:bodyPr>
          <a:lstStyle/>
          <a:p>
            <a:r>
              <a:rPr lang="nl-NL" sz="1200">
                <a:solidFill>
                  <a:schemeClr val="bg1"/>
                </a:solidFill>
              </a:rPr>
              <a:t>Rekenen</a:t>
            </a:r>
          </a:p>
        </p:txBody>
      </p:sp>
      <p:pic>
        <p:nvPicPr>
          <p:cNvPr id="47" name="Afbeelding 46">
            <a:extLst>
              <a:ext uri="{FF2B5EF4-FFF2-40B4-BE49-F238E27FC236}">
                <a16:creationId xmlns:a16="http://schemas.microsoft.com/office/drawing/2014/main" id="{52BFAB77-CCA1-421E-83BA-DAB9E2DE27FF}"/>
              </a:ext>
            </a:extLst>
          </p:cNvPr>
          <p:cNvPicPr>
            <a:picLocks noChangeAspect="1"/>
          </p:cNvPicPr>
          <p:nvPr/>
        </p:nvPicPr>
        <p:blipFill>
          <a:blip r:embed="rId4"/>
          <a:stretch>
            <a:fillRect/>
          </a:stretch>
        </p:blipFill>
        <p:spPr>
          <a:xfrm>
            <a:off x="3066616" y="4247184"/>
            <a:ext cx="2260861" cy="478020"/>
          </a:xfrm>
          <a:prstGeom prst="rect">
            <a:avLst/>
          </a:prstGeom>
        </p:spPr>
      </p:pic>
      <p:sp>
        <p:nvSpPr>
          <p:cNvPr id="48" name="Tekstvak 47">
            <a:extLst>
              <a:ext uri="{FF2B5EF4-FFF2-40B4-BE49-F238E27FC236}">
                <a16:creationId xmlns:a16="http://schemas.microsoft.com/office/drawing/2014/main" id="{262C1242-05D9-4C51-B699-583EE93ADB22}"/>
              </a:ext>
            </a:extLst>
          </p:cNvPr>
          <p:cNvSpPr txBox="1"/>
          <p:nvPr/>
        </p:nvSpPr>
        <p:spPr>
          <a:xfrm>
            <a:off x="3056404" y="4214558"/>
            <a:ext cx="2037422" cy="276999"/>
          </a:xfrm>
          <a:prstGeom prst="rect">
            <a:avLst/>
          </a:prstGeom>
          <a:noFill/>
        </p:spPr>
        <p:txBody>
          <a:bodyPr wrap="square" rtlCol="0">
            <a:spAutoFit/>
          </a:bodyPr>
          <a:lstStyle/>
          <a:p>
            <a:r>
              <a:rPr lang="nl-NL" sz="1200">
                <a:solidFill>
                  <a:schemeClr val="bg1"/>
                </a:solidFill>
              </a:rPr>
              <a:t>Engels</a:t>
            </a:r>
          </a:p>
        </p:txBody>
      </p:sp>
      <p:pic>
        <p:nvPicPr>
          <p:cNvPr id="49" name="Afbeelding 48">
            <a:extLst>
              <a:ext uri="{FF2B5EF4-FFF2-40B4-BE49-F238E27FC236}">
                <a16:creationId xmlns:a16="http://schemas.microsoft.com/office/drawing/2014/main" id="{7BCF9BC7-68C0-4369-9DA1-A09124D3E22D}"/>
              </a:ext>
            </a:extLst>
          </p:cNvPr>
          <p:cNvPicPr>
            <a:picLocks noChangeAspect="1"/>
          </p:cNvPicPr>
          <p:nvPr/>
        </p:nvPicPr>
        <p:blipFill>
          <a:blip r:embed="rId4"/>
          <a:stretch>
            <a:fillRect/>
          </a:stretch>
        </p:blipFill>
        <p:spPr>
          <a:xfrm>
            <a:off x="7640316" y="5869628"/>
            <a:ext cx="2232698" cy="422810"/>
          </a:xfrm>
          <a:prstGeom prst="rect">
            <a:avLst/>
          </a:prstGeom>
        </p:spPr>
      </p:pic>
      <p:sp>
        <p:nvSpPr>
          <p:cNvPr id="50" name="Tekstvak 49">
            <a:extLst>
              <a:ext uri="{FF2B5EF4-FFF2-40B4-BE49-F238E27FC236}">
                <a16:creationId xmlns:a16="http://schemas.microsoft.com/office/drawing/2014/main" id="{03DB823D-C04A-4204-A141-F00C1291E663}"/>
              </a:ext>
            </a:extLst>
          </p:cNvPr>
          <p:cNvSpPr txBox="1"/>
          <p:nvPr/>
        </p:nvSpPr>
        <p:spPr>
          <a:xfrm>
            <a:off x="7653782" y="5837002"/>
            <a:ext cx="1990704" cy="276999"/>
          </a:xfrm>
          <a:prstGeom prst="rect">
            <a:avLst/>
          </a:prstGeom>
          <a:noFill/>
        </p:spPr>
        <p:txBody>
          <a:bodyPr wrap="square" rtlCol="0">
            <a:spAutoFit/>
          </a:bodyPr>
          <a:lstStyle/>
          <a:p>
            <a:r>
              <a:rPr lang="nl-NL" sz="1200">
                <a:solidFill>
                  <a:schemeClr val="bg1"/>
                </a:solidFill>
              </a:rPr>
              <a:t>Engels</a:t>
            </a:r>
          </a:p>
        </p:txBody>
      </p:sp>
      <p:pic>
        <p:nvPicPr>
          <p:cNvPr id="51" name="Afbeelding 50">
            <a:extLst>
              <a:ext uri="{FF2B5EF4-FFF2-40B4-BE49-F238E27FC236}">
                <a16:creationId xmlns:a16="http://schemas.microsoft.com/office/drawing/2014/main" id="{557BC5D7-0A71-4188-AA46-DEEA6998AD3D}"/>
              </a:ext>
            </a:extLst>
          </p:cNvPr>
          <p:cNvPicPr>
            <a:picLocks noChangeAspect="1"/>
          </p:cNvPicPr>
          <p:nvPr/>
        </p:nvPicPr>
        <p:blipFill>
          <a:blip r:embed="rId4"/>
          <a:stretch>
            <a:fillRect/>
          </a:stretch>
        </p:blipFill>
        <p:spPr>
          <a:xfrm>
            <a:off x="5348816" y="5870722"/>
            <a:ext cx="2232698" cy="422810"/>
          </a:xfrm>
          <a:prstGeom prst="rect">
            <a:avLst/>
          </a:prstGeom>
        </p:spPr>
      </p:pic>
      <p:sp>
        <p:nvSpPr>
          <p:cNvPr id="52" name="Tekstvak 51">
            <a:extLst>
              <a:ext uri="{FF2B5EF4-FFF2-40B4-BE49-F238E27FC236}">
                <a16:creationId xmlns:a16="http://schemas.microsoft.com/office/drawing/2014/main" id="{67C081EA-FA14-4F3C-BE01-948FE781CA12}"/>
              </a:ext>
            </a:extLst>
          </p:cNvPr>
          <p:cNvSpPr txBox="1"/>
          <p:nvPr/>
        </p:nvSpPr>
        <p:spPr>
          <a:xfrm>
            <a:off x="5362282" y="5838096"/>
            <a:ext cx="1990704" cy="276999"/>
          </a:xfrm>
          <a:prstGeom prst="rect">
            <a:avLst/>
          </a:prstGeom>
          <a:noFill/>
        </p:spPr>
        <p:txBody>
          <a:bodyPr wrap="square" rtlCol="0">
            <a:spAutoFit/>
          </a:bodyPr>
          <a:lstStyle/>
          <a:p>
            <a:r>
              <a:rPr lang="nl-NL" sz="1200">
                <a:solidFill>
                  <a:schemeClr val="bg1"/>
                </a:solidFill>
              </a:rPr>
              <a:t>Burgerschap</a:t>
            </a:r>
          </a:p>
        </p:txBody>
      </p:sp>
      <p:pic>
        <p:nvPicPr>
          <p:cNvPr id="53" name="Afbeelding 52">
            <a:extLst>
              <a:ext uri="{FF2B5EF4-FFF2-40B4-BE49-F238E27FC236}">
                <a16:creationId xmlns:a16="http://schemas.microsoft.com/office/drawing/2014/main" id="{C4F3A6AA-E753-4B16-AEA4-EF46D0E4270F}"/>
              </a:ext>
            </a:extLst>
          </p:cNvPr>
          <p:cNvPicPr>
            <a:picLocks noChangeAspect="1"/>
          </p:cNvPicPr>
          <p:nvPr/>
        </p:nvPicPr>
        <p:blipFill>
          <a:blip r:embed="rId4"/>
          <a:stretch>
            <a:fillRect/>
          </a:stretch>
        </p:blipFill>
        <p:spPr>
          <a:xfrm>
            <a:off x="781634" y="5869628"/>
            <a:ext cx="2253009" cy="422810"/>
          </a:xfrm>
          <a:prstGeom prst="rect">
            <a:avLst/>
          </a:prstGeom>
        </p:spPr>
      </p:pic>
      <p:sp>
        <p:nvSpPr>
          <p:cNvPr id="54" name="Tekstvak 53">
            <a:extLst>
              <a:ext uri="{FF2B5EF4-FFF2-40B4-BE49-F238E27FC236}">
                <a16:creationId xmlns:a16="http://schemas.microsoft.com/office/drawing/2014/main" id="{9C120E57-63F1-4CDC-9167-686648A13750}"/>
              </a:ext>
            </a:extLst>
          </p:cNvPr>
          <p:cNvSpPr txBox="1"/>
          <p:nvPr/>
        </p:nvSpPr>
        <p:spPr>
          <a:xfrm>
            <a:off x="795101" y="5837002"/>
            <a:ext cx="1990704" cy="276999"/>
          </a:xfrm>
          <a:prstGeom prst="rect">
            <a:avLst/>
          </a:prstGeom>
          <a:noFill/>
        </p:spPr>
        <p:txBody>
          <a:bodyPr wrap="square" rtlCol="0">
            <a:spAutoFit/>
          </a:bodyPr>
          <a:lstStyle/>
          <a:p>
            <a:r>
              <a:rPr lang="nl-NL" sz="1200">
                <a:solidFill>
                  <a:schemeClr val="bg1"/>
                </a:solidFill>
              </a:rPr>
              <a:t>Burgerschap</a:t>
            </a:r>
          </a:p>
        </p:txBody>
      </p:sp>
      <p:grpSp>
        <p:nvGrpSpPr>
          <p:cNvPr id="58" name="Groep 57">
            <a:extLst>
              <a:ext uri="{FF2B5EF4-FFF2-40B4-BE49-F238E27FC236}">
                <a16:creationId xmlns:a16="http://schemas.microsoft.com/office/drawing/2014/main" id="{946C225D-5D4B-47D4-9EB3-033FA62066F7}"/>
              </a:ext>
            </a:extLst>
          </p:cNvPr>
          <p:cNvGrpSpPr/>
          <p:nvPr/>
        </p:nvGrpSpPr>
        <p:grpSpPr>
          <a:xfrm>
            <a:off x="1620577" y="2345325"/>
            <a:ext cx="2037422" cy="491005"/>
            <a:chOff x="1670183" y="2513571"/>
            <a:chExt cx="2037422" cy="491005"/>
          </a:xfrm>
        </p:grpSpPr>
        <p:pic>
          <p:nvPicPr>
            <p:cNvPr id="56" name="Afbeelding 55">
              <a:extLst>
                <a:ext uri="{FF2B5EF4-FFF2-40B4-BE49-F238E27FC236}">
                  <a16:creationId xmlns:a16="http://schemas.microsoft.com/office/drawing/2014/main" id="{68475295-A7E4-49F2-B8A7-7C5B70F70884}"/>
                </a:ext>
              </a:extLst>
            </p:cNvPr>
            <p:cNvPicPr>
              <a:picLocks noChangeAspect="1"/>
            </p:cNvPicPr>
            <p:nvPr/>
          </p:nvPicPr>
          <p:blipFill>
            <a:blip r:embed="rId5"/>
            <a:stretch>
              <a:fillRect/>
            </a:stretch>
          </p:blipFill>
          <p:spPr>
            <a:xfrm>
              <a:off x="1670183" y="2560876"/>
              <a:ext cx="1345330" cy="443700"/>
            </a:xfrm>
            <a:prstGeom prst="rect">
              <a:avLst/>
            </a:prstGeom>
          </p:spPr>
        </p:pic>
        <p:sp>
          <p:nvSpPr>
            <p:cNvPr id="57" name="Tekstvak 56">
              <a:extLst>
                <a:ext uri="{FF2B5EF4-FFF2-40B4-BE49-F238E27FC236}">
                  <a16:creationId xmlns:a16="http://schemas.microsoft.com/office/drawing/2014/main" id="{2FBDC3FB-4B58-4923-B527-B32B4A036768}"/>
                </a:ext>
              </a:extLst>
            </p:cNvPr>
            <p:cNvSpPr txBox="1"/>
            <p:nvPr/>
          </p:nvSpPr>
          <p:spPr>
            <a:xfrm>
              <a:off x="1670183" y="2513571"/>
              <a:ext cx="2037422" cy="276999"/>
            </a:xfrm>
            <a:prstGeom prst="rect">
              <a:avLst/>
            </a:prstGeom>
            <a:noFill/>
          </p:spPr>
          <p:txBody>
            <a:bodyPr wrap="square" rtlCol="0">
              <a:spAutoFit/>
            </a:bodyPr>
            <a:lstStyle/>
            <a:p>
              <a:r>
                <a:rPr lang="nl-NL" sz="1200">
                  <a:solidFill>
                    <a:schemeClr val="bg1"/>
                  </a:solidFill>
                </a:rPr>
                <a:t>Workshop </a:t>
              </a:r>
              <a:r>
                <a:rPr lang="nl-NL" sz="1200" err="1">
                  <a:solidFill>
                    <a:schemeClr val="bg1"/>
                  </a:solidFill>
                </a:rPr>
                <a:t>for</a:t>
              </a:r>
              <a:r>
                <a:rPr lang="nl-NL" sz="1200">
                  <a:solidFill>
                    <a:schemeClr val="bg1"/>
                  </a:solidFill>
                </a:rPr>
                <a:t> loops</a:t>
              </a:r>
            </a:p>
          </p:txBody>
        </p:sp>
      </p:grpSp>
      <p:grpSp>
        <p:nvGrpSpPr>
          <p:cNvPr id="59" name="Groep 58">
            <a:extLst>
              <a:ext uri="{FF2B5EF4-FFF2-40B4-BE49-F238E27FC236}">
                <a16:creationId xmlns:a16="http://schemas.microsoft.com/office/drawing/2014/main" id="{06CD22A9-765B-4FB6-9B4E-93A6ABF78E77}"/>
              </a:ext>
            </a:extLst>
          </p:cNvPr>
          <p:cNvGrpSpPr/>
          <p:nvPr/>
        </p:nvGrpSpPr>
        <p:grpSpPr>
          <a:xfrm>
            <a:off x="6188586" y="2877707"/>
            <a:ext cx="2037422" cy="491005"/>
            <a:chOff x="1670183" y="2513571"/>
            <a:chExt cx="2037422" cy="491005"/>
          </a:xfrm>
        </p:grpSpPr>
        <p:pic>
          <p:nvPicPr>
            <p:cNvPr id="60" name="Afbeelding 59">
              <a:extLst>
                <a:ext uri="{FF2B5EF4-FFF2-40B4-BE49-F238E27FC236}">
                  <a16:creationId xmlns:a16="http://schemas.microsoft.com/office/drawing/2014/main" id="{53B5ABDD-4766-45A6-9835-F130C40B7D23}"/>
                </a:ext>
              </a:extLst>
            </p:cNvPr>
            <p:cNvPicPr>
              <a:picLocks noChangeAspect="1"/>
            </p:cNvPicPr>
            <p:nvPr/>
          </p:nvPicPr>
          <p:blipFill>
            <a:blip r:embed="rId5"/>
            <a:stretch>
              <a:fillRect/>
            </a:stretch>
          </p:blipFill>
          <p:spPr>
            <a:xfrm>
              <a:off x="1670183" y="2560876"/>
              <a:ext cx="1345330" cy="443700"/>
            </a:xfrm>
            <a:prstGeom prst="rect">
              <a:avLst/>
            </a:prstGeom>
          </p:spPr>
        </p:pic>
        <p:sp>
          <p:nvSpPr>
            <p:cNvPr id="61" name="Tekstvak 60">
              <a:extLst>
                <a:ext uri="{FF2B5EF4-FFF2-40B4-BE49-F238E27FC236}">
                  <a16:creationId xmlns:a16="http://schemas.microsoft.com/office/drawing/2014/main" id="{A7E734BE-565C-400D-97F1-ADED2C1C1397}"/>
                </a:ext>
              </a:extLst>
            </p:cNvPr>
            <p:cNvSpPr txBox="1"/>
            <p:nvPr/>
          </p:nvSpPr>
          <p:spPr>
            <a:xfrm>
              <a:off x="1670183" y="2513571"/>
              <a:ext cx="2037422" cy="276999"/>
            </a:xfrm>
            <a:prstGeom prst="rect">
              <a:avLst/>
            </a:prstGeom>
            <a:noFill/>
          </p:spPr>
          <p:txBody>
            <a:bodyPr wrap="square" rtlCol="0">
              <a:spAutoFit/>
            </a:bodyPr>
            <a:lstStyle/>
            <a:p>
              <a:r>
                <a:rPr lang="nl-NL" sz="1200">
                  <a:solidFill>
                    <a:schemeClr val="bg1"/>
                  </a:solidFill>
                </a:rPr>
                <a:t>Workshop </a:t>
              </a:r>
              <a:r>
                <a:rPr lang="nl-NL" sz="1200" err="1">
                  <a:solidFill>
                    <a:schemeClr val="bg1"/>
                  </a:solidFill>
                </a:rPr>
                <a:t>for</a:t>
              </a:r>
              <a:r>
                <a:rPr lang="nl-NL" sz="1200">
                  <a:solidFill>
                    <a:schemeClr val="bg1"/>
                  </a:solidFill>
                </a:rPr>
                <a:t> loops</a:t>
              </a:r>
            </a:p>
          </p:txBody>
        </p:sp>
      </p:grpSp>
      <p:grpSp>
        <p:nvGrpSpPr>
          <p:cNvPr id="62" name="Groep 61">
            <a:extLst>
              <a:ext uri="{FF2B5EF4-FFF2-40B4-BE49-F238E27FC236}">
                <a16:creationId xmlns:a16="http://schemas.microsoft.com/office/drawing/2014/main" id="{0F534420-D37D-44EC-85C4-B6C2A28F2EAB}"/>
              </a:ext>
            </a:extLst>
          </p:cNvPr>
          <p:cNvGrpSpPr/>
          <p:nvPr/>
        </p:nvGrpSpPr>
        <p:grpSpPr>
          <a:xfrm>
            <a:off x="1627472" y="4843257"/>
            <a:ext cx="2037422" cy="491005"/>
            <a:chOff x="1670183" y="2513571"/>
            <a:chExt cx="2037422" cy="491005"/>
          </a:xfrm>
        </p:grpSpPr>
        <p:pic>
          <p:nvPicPr>
            <p:cNvPr id="63" name="Afbeelding 62">
              <a:extLst>
                <a:ext uri="{FF2B5EF4-FFF2-40B4-BE49-F238E27FC236}">
                  <a16:creationId xmlns:a16="http://schemas.microsoft.com/office/drawing/2014/main" id="{01BAB462-D8D8-49CF-944B-00B5FA4840AC}"/>
                </a:ext>
              </a:extLst>
            </p:cNvPr>
            <p:cNvPicPr>
              <a:picLocks noChangeAspect="1"/>
            </p:cNvPicPr>
            <p:nvPr/>
          </p:nvPicPr>
          <p:blipFill>
            <a:blip r:embed="rId5"/>
            <a:stretch>
              <a:fillRect/>
            </a:stretch>
          </p:blipFill>
          <p:spPr>
            <a:xfrm>
              <a:off x="1670183" y="2560876"/>
              <a:ext cx="1345330" cy="443700"/>
            </a:xfrm>
            <a:prstGeom prst="rect">
              <a:avLst/>
            </a:prstGeom>
          </p:spPr>
        </p:pic>
        <p:sp>
          <p:nvSpPr>
            <p:cNvPr id="64" name="Tekstvak 63">
              <a:extLst>
                <a:ext uri="{FF2B5EF4-FFF2-40B4-BE49-F238E27FC236}">
                  <a16:creationId xmlns:a16="http://schemas.microsoft.com/office/drawing/2014/main" id="{774A2B4B-7657-42B2-8F44-47173145C234}"/>
                </a:ext>
              </a:extLst>
            </p:cNvPr>
            <p:cNvSpPr txBox="1"/>
            <p:nvPr/>
          </p:nvSpPr>
          <p:spPr>
            <a:xfrm>
              <a:off x="1670183" y="2513571"/>
              <a:ext cx="2037422" cy="461665"/>
            </a:xfrm>
            <a:prstGeom prst="rect">
              <a:avLst/>
            </a:prstGeom>
            <a:noFill/>
          </p:spPr>
          <p:txBody>
            <a:bodyPr wrap="square" rtlCol="0">
              <a:spAutoFit/>
            </a:bodyPr>
            <a:lstStyle/>
            <a:p>
              <a:r>
                <a:rPr lang="nl-NL" sz="1200">
                  <a:solidFill>
                    <a:schemeClr val="bg1"/>
                  </a:solidFill>
                </a:rPr>
                <a:t>Workshop peer</a:t>
              </a:r>
            </a:p>
            <a:p>
              <a:r>
                <a:rPr lang="nl-NL" sz="1200">
                  <a:solidFill>
                    <a:schemeClr val="bg1"/>
                  </a:solidFill>
                </a:rPr>
                <a:t>coaching</a:t>
              </a:r>
            </a:p>
          </p:txBody>
        </p:sp>
      </p:grpSp>
      <p:grpSp>
        <p:nvGrpSpPr>
          <p:cNvPr id="65" name="Groep 64">
            <a:extLst>
              <a:ext uri="{FF2B5EF4-FFF2-40B4-BE49-F238E27FC236}">
                <a16:creationId xmlns:a16="http://schemas.microsoft.com/office/drawing/2014/main" id="{609FA901-3229-4533-91BA-47B537DB6CCC}"/>
              </a:ext>
            </a:extLst>
          </p:cNvPr>
          <p:cNvGrpSpPr/>
          <p:nvPr/>
        </p:nvGrpSpPr>
        <p:grpSpPr>
          <a:xfrm>
            <a:off x="8453676" y="5118704"/>
            <a:ext cx="2037422" cy="491005"/>
            <a:chOff x="1670183" y="2513571"/>
            <a:chExt cx="2037422" cy="491005"/>
          </a:xfrm>
        </p:grpSpPr>
        <p:pic>
          <p:nvPicPr>
            <p:cNvPr id="66" name="Afbeelding 65">
              <a:extLst>
                <a:ext uri="{FF2B5EF4-FFF2-40B4-BE49-F238E27FC236}">
                  <a16:creationId xmlns:a16="http://schemas.microsoft.com/office/drawing/2014/main" id="{AE6A78C8-3E1C-4D5E-8E6F-B759692E624C}"/>
                </a:ext>
              </a:extLst>
            </p:cNvPr>
            <p:cNvPicPr>
              <a:picLocks noChangeAspect="1"/>
            </p:cNvPicPr>
            <p:nvPr/>
          </p:nvPicPr>
          <p:blipFill>
            <a:blip r:embed="rId5"/>
            <a:stretch>
              <a:fillRect/>
            </a:stretch>
          </p:blipFill>
          <p:spPr>
            <a:xfrm>
              <a:off x="1670183" y="2560876"/>
              <a:ext cx="1345330" cy="443700"/>
            </a:xfrm>
            <a:prstGeom prst="rect">
              <a:avLst/>
            </a:prstGeom>
          </p:spPr>
        </p:pic>
        <p:sp>
          <p:nvSpPr>
            <p:cNvPr id="67" name="Tekstvak 66">
              <a:extLst>
                <a:ext uri="{FF2B5EF4-FFF2-40B4-BE49-F238E27FC236}">
                  <a16:creationId xmlns:a16="http://schemas.microsoft.com/office/drawing/2014/main" id="{7B17488A-8C7C-43A3-B5FA-FA4BD4B79800}"/>
                </a:ext>
              </a:extLst>
            </p:cNvPr>
            <p:cNvSpPr txBox="1"/>
            <p:nvPr/>
          </p:nvSpPr>
          <p:spPr>
            <a:xfrm>
              <a:off x="1670183" y="2513571"/>
              <a:ext cx="2037422" cy="276999"/>
            </a:xfrm>
            <a:prstGeom prst="rect">
              <a:avLst/>
            </a:prstGeom>
            <a:noFill/>
          </p:spPr>
          <p:txBody>
            <a:bodyPr wrap="square" rtlCol="0">
              <a:spAutoFit/>
            </a:bodyPr>
            <a:lstStyle/>
            <a:p>
              <a:r>
                <a:rPr lang="nl-NL" sz="1200">
                  <a:solidFill>
                    <a:schemeClr val="bg1"/>
                  </a:solidFill>
                </a:rPr>
                <a:t>Workshop gadgets</a:t>
              </a:r>
            </a:p>
          </p:txBody>
        </p:sp>
      </p:grpSp>
      <p:grpSp>
        <p:nvGrpSpPr>
          <p:cNvPr id="73" name="Groep 72">
            <a:extLst>
              <a:ext uri="{FF2B5EF4-FFF2-40B4-BE49-F238E27FC236}">
                <a16:creationId xmlns:a16="http://schemas.microsoft.com/office/drawing/2014/main" id="{ABB3F3D4-D5AC-4601-9A4A-1881C2D4806A}"/>
              </a:ext>
            </a:extLst>
          </p:cNvPr>
          <p:cNvGrpSpPr/>
          <p:nvPr/>
        </p:nvGrpSpPr>
        <p:grpSpPr>
          <a:xfrm>
            <a:off x="1587537" y="2003693"/>
            <a:ext cx="1385265" cy="276999"/>
            <a:chOff x="1587537" y="1333133"/>
            <a:chExt cx="1385265" cy="276999"/>
          </a:xfrm>
        </p:grpSpPr>
        <p:pic>
          <p:nvPicPr>
            <p:cNvPr id="68" name="Afbeelding 67">
              <a:extLst>
                <a:ext uri="{FF2B5EF4-FFF2-40B4-BE49-F238E27FC236}">
                  <a16:creationId xmlns:a16="http://schemas.microsoft.com/office/drawing/2014/main" id="{B5FCFDAF-513D-4199-9E6B-FB26F0FD5F0C}"/>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69" name="Tekstvak 68">
              <a:extLst>
                <a:ext uri="{FF2B5EF4-FFF2-40B4-BE49-F238E27FC236}">
                  <a16:creationId xmlns:a16="http://schemas.microsoft.com/office/drawing/2014/main" id="{45747D93-113C-400F-84BD-92028C2C65B2}"/>
                </a:ext>
              </a:extLst>
            </p:cNvPr>
            <p:cNvSpPr txBox="1"/>
            <p:nvPr/>
          </p:nvSpPr>
          <p:spPr>
            <a:xfrm>
              <a:off x="1587537" y="1333133"/>
              <a:ext cx="1059516" cy="276999"/>
            </a:xfrm>
            <a:prstGeom prst="rect">
              <a:avLst/>
            </a:prstGeom>
            <a:noFill/>
          </p:spPr>
          <p:txBody>
            <a:bodyPr wrap="square" rtlCol="0">
              <a:spAutoFit/>
            </a:bodyPr>
            <a:lstStyle/>
            <a:p>
              <a:r>
                <a:rPr lang="nl-NL" sz="1200">
                  <a:solidFill>
                    <a:schemeClr val="bg1"/>
                  </a:solidFill>
                </a:rPr>
                <a:t>Check-ins</a:t>
              </a:r>
            </a:p>
          </p:txBody>
        </p:sp>
      </p:grpSp>
      <p:grpSp>
        <p:nvGrpSpPr>
          <p:cNvPr id="74" name="Groep 73">
            <a:extLst>
              <a:ext uri="{FF2B5EF4-FFF2-40B4-BE49-F238E27FC236}">
                <a16:creationId xmlns:a16="http://schemas.microsoft.com/office/drawing/2014/main" id="{17544BFF-2B10-4F46-86DB-930467F212F2}"/>
              </a:ext>
            </a:extLst>
          </p:cNvPr>
          <p:cNvGrpSpPr/>
          <p:nvPr/>
        </p:nvGrpSpPr>
        <p:grpSpPr>
          <a:xfrm>
            <a:off x="3881438" y="2473997"/>
            <a:ext cx="1385265" cy="276999"/>
            <a:chOff x="1587537" y="1333133"/>
            <a:chExt cx="1385265" cy="276999"/>
          </a:xfrm>
        </p:grpSpPr>
        <p:pic>
          <p:nvPicPr>
            <p:cNvPr id="75" name="Afbeelding 74">
              <a:extLst>
                <a:ext uri="{FF2B5EF4-FFF2-40B4-BE49-F238E27FC236}">
                  <a16:creationId xmlns:a16="http://schemas.microsoft.com/office/drawing/2014/main" id="{CC26E83B-06CC-4984-B6B5-EF068E33291A}"/>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76" name="Tekstvak 75">
              <a:extLst>
                <a:ext uri="{FF2B5EF4-FFF2-40B4-BE49-F238E27FC236}">
                  <a16:creationId xmlns:a16="http://schemas.microsoft.com/office/drawing/2014/main" id="{D9963A6E-FB0C-4316-9915-948B7E5DC8C7}"/>
                </a:ext>
              </a:extLst>
            </p:cNvPr>
            <p:cNvSpPr txBox="1"/>
            <p:nvPr/>
          </p:nvSpPr>
          <p:spPr>
            <a:xfrm>
              <a:off x="1587537" y="1333133"/>
              <a:ext cx="1059516" cy="276999"/>
            </a:xfrm>
            <a:prstGeom prst="rect">
              <a:avLst/>
            </a:prstGeom>
            <a:noFill/>
          </p:spPr>
          <p:txBody>
            <a:bodyPr wrap="square" rtlCol="0">
              <a:spAutoFit/>
            </a:bodyPr>
            <a:lstStyle/>
            <a:p>
              <a:r>
                <a:rPr lang="nl-NL" sz="1200">
                  <a:solidFill>
                    <a:schemeClr val="bg1"/>
                  </a:solidFill>
                </a:rPr>
                <a:t>Check-ins</a:t>
              </a:r>
            </a:p>
          </p:txBody>
        </p:sp>
      </p:grpSp>
      <p:grpSp>
        <p:nvGrpSpPr>
          <p:cNvPr id="77" name="Groep 76">
            <a:extLst>
              <a:ext uri="{FF2B5EF4-FFF2-40B4-BE49-F238E27FC236}">
                <a16:creationId xmlns:a16="http://schemas.microsoft.com/office/drawing/2014/main" id="{7A63C972-8468-4800-A025-4B0AC51C7718}"/>
              </a:ext>
            </a:extLst>
          </p:cNvPr>
          <p:cNvGrpSpPr/>
          <p:nvPr/>
        </p:nvGrpSpPr>
        <p:grpSpPr>
          <a:xfrm>
            <a:off x="6135645" y="2483824"/>
            <a:ext cx="1385265" cy="276999"/>
            <a:chOff x="1587537" y="1333133"/>
            <a:chExt cx="1385265" cy="276999"/>
          </a:xfrm>
        </p:grpSpPr>
        <p:pic>
          <p:nvPicPr>
            <p:cNvPr id="78" name="Afbeelding 77">
              <a:extLst>
                <a:ext uri="{FF2B5EF4-FFF2-40B4-BE49-F238E27FC236}">
                  <a16:creationId xmlns:a16="http://schemas.microsoft.com/office/drawing/2014/main" id="{AA4A46CC-2AE8-4308-A2AE-1C477E4AE9C3}"/>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79" name="Tekstvak 78">
              <a:extLst>
                <a:ext uri="{FF2B5EF4-FFF2-40B4-BE49-F238E27FC236}">
                  <a16:creationId xmlns:a16="http://schemas.microsoft.com/office/drawing/2014/main" id="{F578A306-C3BE-4121-96B0-5D7A56A2B538}"/>
                </a:ext>
              </a:extLst>
            </p:cNvPr>
            <p:cNvSpPr txBox="1"/>
            <p:nvPr/>
          </p:nvSpPr>
          <p:spPr>
            <a:xfrm>
              <a:off x="1587537" y="1333133"/>
              <a:ext cx="1059516" cy="276999"/>
            </a:xfrm>
            <a:prstGeom prst="rect">
              <a:avLst/>
            </a:prstGeom>
            <a:noFill/>
          </p:spPr>
          <p:txBody>
            <a:bodyPr wrap="square" rtlCol="0">
              <a:spAutoFit/>
            </a:bodyPr>
            <a:lstStyle/>
            <a:p>
              <a:r>
                <a:rPr lang="nl-NL" sz="1200">
                  <a:solidFill>
                    <a:schemeClr val="bg1"/>
                  </a:solidFill>
                </a:rPr>
                <a:t>Check-ins</a:t>
              </a:r>
            </a:p>
          </p:txBody>
        </p:sp>
      </p:grpSp>
      <p:grpSp>
        <p:nvGrpSpPr>
          <p:cNvPr id="80" name="Groep 79">
            <a:extLst>
              <a:ext uri="{FF2B5EF4-FFF2-40B4-BE49-F238E27FC236}">
                <a16:creationId xmlns:a16="http://schemas.microsoft.com/office/drawing/2014/main" id="{F9D69BFB-5AD2-46DC-911F-8A1B23A57082}"/>
              </a:ext>
            </a:extLst>
          </p:cNvPr>
          <p:cNvGrpSpPr/>
          <p:nvPr/>
        </p:nvGrpSpPr>
        <p:grpSpPr>
          <a:xfrm>
            <a:off x="8468460" y="2011863"/>
            <a:ext cx="1385265" cy="276999"/>
            <a:chOff x="1587537" y="1333133"/>
            <a:chExt cx="1385265" cy="276999"/>
          </a:xfrm>
        </p:grpSpPr>
        <p:pic>
          <p:nvPicPr>
            <p:cNvPr id="81" name="Afbeelding 80">
              <a:extLst>
                <a:ext uri="{FF2B5EF4-FFF2-40B4-BE49-F238E27FC236}">
                  <a16:creationId xmlns:a16="http://schemas.microsoft.com/office/drawing/2014/main" id="{A1DC6793-DA41-44CA-B79C-1B68886E22A9}"/>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82" name="Tekstvak 81">
              <a:extLst>
                <a:ext uri="{FF2B5EF4-FFF2-40B4-BE49-F238E27FC236}">
                  <a16:creationId xmlns:a16="http://schemas.microsoft.com/office/drawing/2014/main" id="{C429428B-7D2D-4947-AB89-92ED1D0F8FD9}"/>
                </a:ext>
              </a:extLst>
            </p:cNvPr>
            <p:cNvSpPr txBox="1"/>
            <p:nvPr/>
          </p:nvSpPr>
          <p:spPr>
            <a:xfrm>
              <a:off x="1587537" y="1333133"/>
              <a:ext cx="1059516" cy="276999"/>
            </a:xfrm>
            <a:prstGeom prst="rect">
              <a:avLst/>
            </a:prstGeom>
            <a:noFill/>
          </p:spPr>
          <p:txBody>
            <a:bodyPr wrap="square" rtlCol="0">
              <a:spAutoFit/>
            </a:bodyPr>
            <a:lstStyle/>
            <a:p>
              <a:r>
                <a:rPr lang="nl-NL" sz="1200">
                  <a:solidFill>
                    <a:schemeClr val="bg1"/>
                  </a:solidFill>
                </a:rPr>
                <a:t>Check-ins</a:t>
              </a:r>
            </a:p>
          </p:txBody>
        </p:sp>
      </p:grpSp>
      <p:grpSp>
        <p:nvGrpSpPr>
          <p:cNvPr id="83" name="Groep 82">
            <a:extLst>
              <a:ext uri="{FF2B5EF4-FFF2-40B4-BE49-F238E27FC236}">
                <a16:creationId xmlns:a16="http://schemas.microsoft.com/office/drawing/2014/main" id="{4FA22390-B2F6-4187-9A93-A074AE137AAA}"/>
              </a:ext>
            </a:extLst>
          </p:cNvPr>
          <p:cNvGrpSpPr/>
          <p:nvPr/>
        </p:nvGrpSpPr>
        <p:grpSpPr>
          <a:xfrm>
            <a:off x="1626353" y="5608594"/>
            <a:ext cx="1385265" cy="276999"/>
            <a:chOff x="1587537" y="1333133"/>
            <a:chExt cx="1385265" cy="276999"/>
          </a:xfrm>
        </p:grpSpPr>
        <p:pic>
          <p:nvPicPr>
            <p:cNvPr id="84" name="Afbeelding 83">
              <a:extLst>
                <a:ext uri="{FF2B5EF4-FFF2-40B4-BE49-F238E27FC236}">
                  <a16:creationId xmlns:a16="http://schemas.microsoft.com/office/drawing/2014/main" id="{C3987719-5CD5-4713-BBED-FE41AC151FA0}"/>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85" name="Tekstvak 84">
              <a:extLst>
                <a:ext uri="{FF2B5EF4-FFF2-40B4-BE49-F238E27FC236}">
                  <a16:creationId xmlns:a16="http://schemas.microsoft.com/office/drawing/2014/main" id="{98817A00-15C5-47FA-B754-00D362175067}"/>
                </a:ext>
              </a:extLst>
            </p:cNvPr>
            <p:cNvSpPr txBox="1"/>
            <p:nvPr/>
          </p:nvSpPr>
          <p:spPr>
            <a:xfrm>
              <a:off x="1587537" y="1333133"/>
              <a:ext cx="1059516" cy="276999"/>
            </a:xfrm>
            <a:prstGeom prst="rect">
              <a:avLst/>
            </a:prstGeom>
            <a:noFill/>
          </p:spPr>
          <p:txBody>
            <a:bodyPr wrap="square" rtlCol="0">
              <a:spAutoFit/>
            </a:bodyPr>
            <a:lstStyle/>
            <a:p>
              <a:r>
                <a:rPr lang="nl-NL" sz="1200" err="1">
                  <a:solidFill>
                    <a:schemeClr val="bg1"/>
                  </a:solidFill>
                </a:rPr>
                <a:t>Stand-ups</a:t>
              </a:r>
              <a:endParaRPr lang="nl-NL" sz="1200">
                <a:solidFill>
                  <a:schemeClr val="bg1"/>
                </a:solidFill>
              </a:endParaRPr>
            </a:p>
          </p:txBody>
        </p:sp>
      </p:grpSp>
      <p:grpSp>
        <p:nvGrpSpPr>
          <p:cNvPr id="86" name="Groep 85">
            <a:extLst>
              <a:ext uri="{FF2B5EF4-FFF2-40B4-BE49-F238E27FC236}">
                <a16:creationId xmlns:a16="http://schemas.microsoft.com/office/drawing/2014/main" id="{61BAEC71-1A4C-4EA7-9EBB-C16E7EF6E73E}"/>
              </a:ext>
            </a:extLst>
          </p:cNvPr>
          <p:cNvGrpSpPr/>
          <p:nvPr/>
        </p:nvGrpSpPr>
        <p:grpSpPr>
          <a:xfrm>
            <a:off x="3890082" y="6038154"/>
            <a:ext cx="1385265" cy="276999"/>
            <a:chOff x="1587537" y="1333133"/>
            <a:chExt cx="1385265" cy="276999"/>
          </a:xfrm>
        </p:grpSpPr>
        <p:pic>
          <p:nvPicPr>
            <p:cNvPr id="87" name="Afbeelding 86">
              <a:extLst>
                <a:ext uri="{FF2B5EF4-FFF2-40B4-BE49-F238E27FC236}">
                  <a16:creationId xmlns:a16="http://schemas.microsoft.com/office/drawing/2014/main" id="{D3CEA463-4B3E-4BBC-BAA8-009EEEE674D3}"/>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88" name="Tekstvak 87">
              <a:extLst>
                <a:ext uri="{FF2B5EF4-FFF2-40B4-BE49-F238E27FC236}">
                  <a16:creationId xmlns:a16="http://schemas.microsoft.com/office/drawing/2014/main" id="{E011B635-DEB9-4566-A59A-65590F8C593F}"/>
                </a:ext>
              </a:extLst>
            </p:cNvPr>
            <p:cNvSpPr txBox="1"/>
            <p:nvPr/>
          </p:nvSpPr>
          <p:spPr>
            <a:xfrm>
              <a:off x="1587537" y="1333133"/>
              <a:ext cx="1059516" cy="276999"/>
            </a:xfrm>
            <a:prstGeom prst="rect">
              <a:avLst/>
            </a:prstGeom>
            <a:noFill/>
          </p:spPr>
          <p:txBody>
            <a:bodyPr wrap="square" rtlCol="0">
              <a:spAutoFit/>
            </a:bodyPr>
            <a:lstStyle/>
            <a:p>
              <a:r>
                <a:rPr lang="nl-NL" sz="1200" err="1">
                  <a:solidFill>
                    <a:schemeClr val="bg1"/>
                  </a:solidFill>
                </a:rPr>
                <a:t>Stand-ups</a:t>
              </a:r>
              <a:endParaRPr lang="nl-NL" sz="1200">
                <a:solidFill>
                  <a:schemeClr val="bg1"/>
                </a:solidFill>
              </a:endParaRPr>
            </a:p>
          </p:txBody>
        </p:sp>
      </p:grpSp>
      <p:grpSp>
        <p:nvGrpSpPr>
          <p:cNvPr id="89" name="Groep 88">
            <a:extLst>
              <a:ext uri="{FF2B5EF4-FFF2-40B4-BE49-F238E27FC236}">
                <a16:creationId xmlns:a16="http://schemas.microsoft.com/office/drawing/2014/main" id="{8E318227-3FC3-4B67-92A1-C5EAD5539911}"/>
              </a:ext>
            </a:extLst>
          </p:cNvPr>
          <p:cNvGrpSpPr/>
          <p:nvPr/>
        </p:nvGrpSpPr>
        <p:grpSpPr>
          <a:xfrm>
            <a:off x="6167962" y="5610112"/>
            <a:ext cx="1385265" cy="276999"/>
            <a:chOff x="1587537" y="1333133"/>
            <a:chExt cx="1385265" cy="276999"/>
          </a:xfrm>
        </p:grpSpPr>
        <p:pic>
          <p:nvPicPr>
            <p:cNvPr id="90" name="Afbeelding 89">
              <a:extLst>
                <a:ext uri="{FF2B5EF4-FFF2-40B4-BE49-F238E27FC236}">
                  <a16:creationId xmlns:a16="http://schemas.microsoft.com/office/drawing/2014/main" id="{71E3C39D-5848-4EBD-AA20-8533357E0637}"/>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91" name="Tekstvak 90">
              <a:extLst>
                <a:ext uri="{FF2B5EF4-FFF2-40B4-BE49-F238E27FC236}">
                  <a16:creationId xmlns:a16="http://schemas.microsoft.com/office/drawing/2014/main" id="{2535F897-855E-4F74-8816-7FD1E3D93E3A}"/>
                </a:ext>
              </a:extLst>
            </p:cNvPr>
            <p:cNvSpPr txBox="1"/>
            <p:nvPr/>
          </p:nvSpPr>
          <p:spPr>
            <a:xfrm>
              <a:off x="1587537" y="1333133"/>
              <a:ext cx="1059516" cy="276999"/>
            </a:xfrm>
            <a:prstGeom prst="rect">
              <a:avLst/>
            </a:prstGeom>
            <a:noFill/>
          </p:spPr>
          <p:txBody>
            <a:bodyPr wrap="square" rtlCol="0">
              <a:spAutoFit/>
            </a:bodyPr>
            <a:lstStyle/>
            <a:p>
              <a:r>
                <a:rPr lang="nl-NL" sz="1200" err="1">
                  <a:solidFill>
                    <a:schemeClr val="bg1"/>
                  </a:solidFill>
                </a:rPr>
                <a:t>Stand-ups</a:t>
              </a:r>
              <a:endParaRPr lang="nl-NL" sz="1200">
                <a:solidFill>
                  <a:schemeClr val="bg1"/>
                </a:solidFill>
              </a:endParaRPr>
            </a:p>
          </p:txBody>
        </p:sp>
      </p:grpSp>
      <p:sp>
        <p:nvSpPr>
          <p:cNvPr id="106" name="Rechthoek 105">
            <a:extLst>
              <a:ext uri="{FF2B5EF4-FFF2-40B4-BE49-F238E27FC236}">
                <a16:creationId xmlns:a16="http://schemas.microsoft.com/office/drawing/2014/main" id="{BA862E03-E7F0-422B-B978-0B1423548D54}"/>
              </a:ext>
            </a:extLst>
          </p:cNvPr>
          <p:cNvSpPr/>
          <p:nvPr/>
        </p:nvSpPr>
        <p:spPr>
          <a:xfrm>
            <a:off x="9873013" y="1625600"/>
            <a:ext cx="2336226" cy="4752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5" name="Groep 94">
            <a:extLst>
              <a:ext uri="{FF2B5EF4-FFF2-40B4-BE49-F238E27FC236}">
                <a16:creationId xmlns:a16="http://schemas.microsoft.com/office/drawing/2014/main" id="{F84F75CA-E157-4EEF-A552-F2E8C7F033B9}"/>
              </a:ext>
            </a:extLst>
          </p:cNvPr>
          <p:cNvGrpSpPr/>
          <p:nvPr/>
        </p:nvGrpSpPr>
        <p:grpSpPr>
          <a:xfrm>
            <a:off x="8413741" y="5594006"/>
            <a:ext cx="1385265" cy="276999"/>
            <a:chOff x="1587537" y="1333133"/>
            <a:chExt cx="1385265" cy="276999"/>
          </a:xfrm>
        </p:grpSpPr>
        <p:pic>
          <p:nvPicPr>
            <p:cNvPr id="96" name="Afbeelding 95">
              <a:extLst>
                <a:ext uri="{FF2B5EF4-FFF2-40B4-BE49-F238E27FC236}">
                  <a16:creationId xmlns:a16="http://schemas.microsoft.com/office/drawing/2014/main" id="{F90B08C2-52C2-4200-805A-E2CC36F667F9}"/>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97" name="Tekstvak 96">
              <a:extLst>
                <a:ext uri="{FF2B5EF4-FFF2-40B4-BE49-F238E27FC236}">
                  <a16:creationId xmlns:a16="http://schemas.microsoft.com/office/drawing/2014/main" id="{72C14636-F92A-4FBD-8365-5AE02E8E63CF}"/>
                </a:ext>
              </a:extLst>
            </p:cNvPr>
            <p:cNvSpPr txBox="1"/>
            <p:nvPr/>
          </p:nvSpPr>
          <p:spPr>
            <a:xfrm>
              <a:off x="1587537" y="1333133"/>
              <a:ext cx="1059516" cy="276999"/>
            </a:xfrm>
            <a:prstGeom prst="rect">
              <a:avLst/>
            </a:prstGeom>
            <a:noFill/>
          </p:spPr>
          <p:txBody>
            <a:bodyPr wrap="square" rtlCol="0">
              <a:spAutoFit/>
            </a:bodyPr>
            <a:lstStyle/>
            <a:p>
              <a:r>
                <a:rPr lang="nl-NL" sz="1200" err="1">
                  <a:solidFill>
                    <a:schemeClr val="bg1"/>
                  </a:solidFill>
                </a:rPr>
                <a:t>Stand-ups</a:t>
              </a:r>
              <a:endParaRPr lang="nl-NL" sz="1200">
                <a:solidFill>
                  <a:schemeClr val="bg1"/>
                </a:solidFill>
              </a:endParaRPr>
            </a:p>
          </p:txBody>
        </p:sp>
      </p:grpSp>
      <p:sp>
        <p:nvSpPr>
          <p:cNvPr id="98" name="Tekstvak 97">
            <a:extLst>
              <a:ext uri="{FF2B5EF4-FFF2-40B4-BE49-F238E27FC236}">
                <a16:creationId xmlns:a16="http://schemas.microsoft.com/office/drawing/2014/main" id="{F6358E4D-9B0C-4003-8667-BB862202C69D}"/>
              </a:ext>
            </a:extLst>
          </p:cNvPr>
          <p:cNvSpPr txBox="1"/>
          <p:nvPr/>
        </p:nvSpPr>
        <p:spPr>
          <a:xfrm>
            <a:off x="9879570" y="1886619"/>
            <a:ext cx="2263420" cy="2862322"/>
          </a:xfrm>
          <a:prstGeom prst="rect">
            <a:avLst/>
          </a:prstGeom>
          <a:noFill/>
        </p:spPr>
        <p:txBody>
          <a:bodyPr wrap="square" rtlCol="0">
            <a:spAutoFit/>
          </a:bodyPr>
          <a:lstStyle/>
          <a:p>
            <a:r>
              <a:rPr lang="nl-NL">
                <a:solidFill>
                  <a:srgbClr val="3174AD"/>
                </a:solidFill>
              </a:rPr>
              <a:t>Blauw = is rooster volgens EduArte</a:t>
            </a:r>
          </a:p>
          <a:p>
            <a:endParaRPr lang="nl-NL">
              <a:solidFill>
                <a:srgbClr val="3174AD"/>
              </a:solidFill>
            </a:endParaRPr>
          </a:p>
          <a:p>
            <a:r>
              <a:rPr lang="nl-NL">
                <a:solidFill>
                  <a:srgbClr val="FF6600"/>
                </a:solidFill>
              </a:rPr>
              <a:t>Oranje = bijeenkomsten in codegroups</a:t>
            </a:r>
          </a:p>
          <a:p>
            <a:endParaRPr lang="nl-NL">
              <a:solidFill>
                <a:srgbClr val="339966"/>
              </a:solidFill>
            </a:endParaRPr>
          </a:p>
          <a:p>
            <a:r>
              <a:rPr lang="nl-NL">
                <a:solidFill>
                  <a:srgbClr val="339966"/>
                </a:solidFill>
              </a:rPr>
              <a:t>Groen = workshops op basis van leervragen </a:t>
            </a:r>
          </a:p>
        </p:txBody>
      </p:sp>
      <p:grpSp>
        <p:nvGrpSpPr>
          <p:cNvPr id="100" name="Groep 99">
            <a:extLst>
              <a:ext uri="{FF2B5EF4-FFF2-40B4-BE49-F238E27FC236}">
                <a16:creationId xmlns:a16="http://schemas.microsoft.com/office/drawing/2014/main" id="{67E173FA-5BB6-40F9-9CD9-115C80494486}"/>
              </a:ext>
            </a:extLst>
          </p:cNvPr>
          <p:cNvGrpSpPr/>
          <p:nvPr/>
        </p:nvGrpSpPr>
        <p:grpSpPr>
          <a:xfrm>
            <a:off x="6167962" y="4825533"/>
            <a:ext cx="1385265" cy="276999"/>
            <a:chOff x="1587537" y="1333133"/>
            <a:chExt cx="1385265" cy="276999"/>
          </a:xfrm>
        </p:grpSpPr>
        <p:pic>
          <p:nvPicPr>
            <p:cNvPr id="101" name="Afbeelding 100">
              <a:extLst>
                <a:ext uri="{FF2B5EF4-FFF2-40B4-BE49-F238E27FC236}">
                  <a16:creationId xmlns:a16="http://schemas.microsoft.com/office/drawing/2014/main" id="{2F5641C8-F031-4969-AF91-A327EA9D191A}"/>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102" name="Tekstvak 101">
              <a:extLst>
                <a:ext uri="{FF2B5EF4-FFF2-40B4-BE49-F238E27FC236}">
                  <a16:creationId xmlns:a16="http://schemas.microsoft.com/office/drawing/2014/main" id="{4D97EE2E-7E0D-4579-991F-BB4F59D7451A}"/>
                </a:ext>
              </a:extLst>
            </p:cNvPr>
            <p:cNvSpPr txBox="1"/>
            <p:nvPr/>
          </p:nvSpPr>
          <p:spPr>
            <a:xfrm>
              <a:off x="1587537" y="1333133"/>
              <a:ext cx="1059516" cy="276999"/>
            </a:xfrm>
            <a:prstGeom prst="rect">
              <a:avLst/>
            </a:prstGeom>
            <a:noFill/>
          </p:spPr>
          <p:txBody>
            <a:bodyPr wrap="square" rtlCol="0">
              <a:spAutoFit/>
            </a:bodyPr>
            <a:lstStyle/>
            <a:p>
              <a:r>
                <a:rPr lang="nl-NL" sz="1200">
                  <a:solidFill>
                    <a:schemeClr val="bg1"/>
                  </a:solidFill>
                </a:rPr>
                <a:t>Userevaluatie</a:t>
              </a:r>
            </a:p>
          </p:txBody>
        </p:sp>
      </p:grpSp>
      <p:grpSp>
        <p:nvGrpSpPr>
          <p:cNvPr id="103" name="Groep 102">
            <a:extLst>
              <a:ext uri="{FF2B5EF4-FFF2-40B4-BE49-F238E27FC236}">
                <a16:creationId xmlns:a16="http://schemas.microsoft.com/office/drawing/2014/main" id="{C79A8646-F1EA-441A-A36B-DE7AB6DE049A}"/>
              </a:ext>
            </a:extLst>
          </p:cNvPr>
          <p:cNvGrpSpPr/>
          <p:nvPr/>
        </p:nvGrpSpPr>
        <p:grpSpPr>
          <a:xfrm>
            <a:off x="1607504" y="4542605"/>
            <a:ext cx="1385265" cy="276999"/>
            <a:chOff x="1587537" y="1333133"/>
            <a:chExt cx="1385265" cy="276999"/>
          </a:xfrm>
        </p:grpSpPr>
        <p:pic>
          <p:nvPicPr>
            <p:cNvPr id="104" name="Afbeelding 103">
              <a:extLst>
                <a:ext uri="{FF2B5EF4-FFF2-40B4-BE49-F238E27FC236}">
                  <a16:creationId xmlns:a16="http://schemas.microsoft.com/office/drawing/2014/main" id="{893CDBB2-D7D1-4B5E-AA29-49CCF121625B}"/>
                </a:ext>
              </a:extLst>
            </p:cNvPr>
            <p:cNvPicPr>
              <a:picLocks noChangeAspect="1"/>
            </p:cNvPicPr>
            <p:nvPr/>
          </p:nvPicPr>
          <p:blipFill>
            <a:blip r:embed="rId6"/>
            <a:stretch>
              <a:fillRect/>
            </a:stretch>
          </p:blipFill>
          <p:spPr>
            <a:xfrm>
              <a:off x="1638807" y="1401223"/>
              <a:ext cx="1333995" cy="139302"/>
            </a:xfrm>
            <a:prstGeom prst="rect">
              <a:avLst/>
            </a:prstGeom>
          </p:spPr>
        </p:pic>
        <p:sp>
          <p:nvSpPr>
            <p:cNvPr id="105" name="Tekstvak 104">
              <a:extLst>
                <a:ext uri="{FF2B5EF4-FFF2-40B4-BE49-F238E27FC236}">
                  <a16:creationId xmlns:a16="http://schemas.microsoft.com/office/drawing/2014/main" id="{A7245A30-D55D-4EF9-A2BD-36C61E0A211B}"/>
                </a:ext>
              </a:extLst>
            </p:cNvPr>
            <p:cNvSpPr txBox="1"/>
            <p:nvPr/>
          </p:nvSpPr>
          <p:spPr>
            <a:xfrm>
              <a:off x="1587537" y="1333133"/>
              <a:ext cx="1059516" cy="276999"/>
            </a:xfrm>
            <a:prstGeom prst="rect">
              <a:avLst/>
            </a:prstGeom>
            <a:noFill/>
          </p:spPr>
          <p:txBody>
            <a:bodyPr wrap="square" rtlCol="0">
              <a:spAutoFit/>
            </a:bodyPr>
            <a:lstStyle/>
            <a:p>
              <a:r>
                <a:rPr lang="nl-NL" sz="1200">
                  <a:solidFill>
                    <a:schemeClr val="bg1"/>
                  </a:solidFill>
                </a:rPr>
                <a:t>Userevaluatie</a:t>
              </a:r>
            </a:p>
          </p:txBody>
        </p:sp>
      </p:grpSp>
      <p:sp>
        <p:nvSpPr>
          <p:cNvPr id="107" name="Tekstvak 106">
            <a:extLst>
              <a:ext uri="{FF2B5EF4-FFF2-40B4-BE49-F238E27FC236}">
                <a16:creationId xmlns:a16="http://schemas.microsoft.com/office/drawing/2014/main" id="{17177B28-A54C-43A7-BE62-E4A83C9E620B}"/>
              </a:ext>
            </a:extLst>
          </p:cNvPr>
          <p:cNvSpPr txBox="1"/>
          <p:nvPr/>
        </p:nvSpPr>
        <p:spPr>
          <a:xfrm>
            <a:off x="0" y="6378492"/>
            <a:ext cx="12209239" cy="373697"/>
          </a:xfrm>
          <a:prstGeom prst="rect">
            <a:avLst/>
          </a:prstGeom>
          <a:noFill/>
        </p:spPr>
        <p:txBody>
          <a:bodyPr wrap="square" rtlCol="0">
            <a:spAutoFit/>
          </a:bodyPr>
          <a:lstStyle/>
          <a:p>
            <a:r>
              <a:rPr lang="nl-NL"/>
              <a:t>De oranje en groene bijeenkomsten verschillen telkens, afhankelijk van de leerwensen van studenten</a:t>
            </a:r>
          </a:p>
        </p:txBody>
      </p:sp>
    </p:spTree>
    <p:extLst>
      <p:ext uri="{BB962C8B-B14F-4D97-AF65-F5344CB8AC3E}">
        <p14:creationId xmlns:p14="http://schemas.microsoft.com/office/powerpoint/2010/main" val="268019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F640D-0177-4748-B4AA-44831F0E4992}"/>
              </a:ext>
            </a:extLst>
          </p:cNvPr>
          <p:cNvSpPr>
            <a:spLocks noGrp="1"/>
          </p:cNvSpPr>
          <p:nvPr>
            <p:ph type="title"/>
          </p:nvPr>
        </p:nvSpPr>
        <p:spPr>
          <a:xfrm>
            <a:off x="838200" y="0"/>
            <a:ext cx="10515600" cy="1325563"/>
          </a:xfrm>
        </p:spPr>
        <p:txBody>
          <a:bodyPr/>
          <a:lstStyle/>
          <a:p>
            <a:r>
              <a:rPr lang="nl-NL"/>
              <a:t>Bijeenkomsten tijdens de </a:t>
            </a:r>
            <a:r>
              <a:rPr lang="nl-NL" err="1"/>
              <a:t>workspace</a:t>
            </a:r>
            <a:r>
              <a:rPr lang="nl-NL"/>
              <a:t> I</a:t>
            </a:r>
          </a:p>
        </p:txBody>
      </p:sp>
      <p:graphicFrame>
        <p:nvGraphicFramePr>
          <p:cNvPr id="3" name="Tijdelijke aanduiding voor inhoud 2">
            <a:extLst>
              <a:ext uri="{FF2B5EF4-FFF2-40B4-BE49-F238E27FC236}">
                <a16:creationId xmlns:a16="http://schemas.microsoft.com/office/drawing/2014/main" id="{30347C35-6A36-4434-91AE-4C690E3E249A}"/>
              </a:ext>
            </a:extLst>
          </p:cNvPr>
          <p:cNvGraphicFramePr>
            <a:graphicFrameLocks noGrp="1"/>
          </p:cNvGraphicFramePr>
          <p:nvPr>
            <p:ph idx="1"/>
            <p:extLst>
              <p:ext uri="{D42A27DB-BD31-4B8C-83A1-F6EECF244321}">
                <p14:modId xmlns:p14="http://schemas.microsoft.com/office/powerpoint/2010/main" val="2946988583"/>
              </p:ext>
            </p:extLst>
          </p:nvPr>
        </p:nvGraphicFramePr>
        <p:xfrm>
          <a:off x="838200" y="1825625"/>
          <a:ext cx="10515600" cy="4632960"/>
        </p:xfrm>
        <a:graphic>
          <a:graphicData uri="http://schemas.openxmlformats.org/drawingml/2006/table">
            <a:tbl>
              <a:tblPr firstRow="1" bandRow="1">
                <a:tableStyleId>{93296810-A885-4BE3-A3E7-6D5BEEA58F35}</a:tableStyleId>
              </a:tblPr>
              <a:tblGrid>
                <a:gridCol w="2570825">
                  <a:extLst>
                    <a:ext uri="{9D8B030D-6E8A-4147-A177-3AD203B41FA5}">
                      <a16:colId xmlns:a16="http://schemas.microsoft.com/office/drawing/2014/main" val="4236177581"/>
                    </a:ext>
                  </a:extLst>
                </a:gridCol>
                <a:gridCol w="2041864">
                  <a:extLst>
                    <a:ext uri="{9D8B030D-6E8A-4147-A177-3AD203B41FA5}">
                      <a16:colId xmlns:a16="http://schemas.microsoft.com/office/drawing/2014/main" val="325119613"/>
                    </a:ext>
                  </a:extLst>
                </a:gridCol>
                <a:gridCol w="1967637">
                  <a:extLst>
                    <a:ext uri="{9D8B030D-6E8A-4147-A177-3AD203B41FA5}">
                      <a16:colId xmlns:a16="http://schemas.microsoft.com/office/drawing/2014/main" val="443728982"/>
                    </a:ext>
                  </a:extLst>
                </a:gridCol>
                <a:gridCol w="1967637">
                  <a:extLst>
                    <a:ext uri="{9D8B030D-6E8A-4147-A177-3AD203B41FA5}">
                      <a16:colId xmlns:a16="http://schemas.microsoft.com/office/drawing/2014/main" val="2594503217"/>
                    </a:ext>
                  </a:extLst>
                </a:gridCol>
                <a:gridCol w="1967637">
                  <a:extLst>
                    <a:ext uri="{9D8B030D-6E8A-4147-A177-3AD203B41FA5}">
                      <a16:colId xmlns:a16="http://schemas.microsoft.com/office/drawing/2014/main" val="1045047976"/>
                    </a:ext>
                  </a:extLst>
                </a:gridCol>
              </a:tblGrid>
              <a:tr h="370840">
                <a:tc>
                  <a:txBody>
                    <a:bodyPr/>
                    <a:lstStyle/>
                    <a:p>
                      <a:r>
                        <a:rPr lang="nl-NL" sz="1400"/>
                        <a:t>Naam bijeenkomst</a:t>
                      </a:r>
                    </a:p>
                  </a:txBody>
                  <a:tcPr/>
                </a:tc>
                <a:tc>
                  <a:txBody>
                    <a:bodyPr/>
                    <a:lstStyle/>
                    <a:p>
                      <a:r>
                        <a:rPr lang="nl-NL" sz="1400"/>
                        <a:t>Inloop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Check-in</a:t>
                      </a:r>
                    </a:p>
                  </a:txBody>
                  <a:tcPr/>
                </a:tc>
                <a:tc>
                  <a:txBody>
                    <a:bodyPr/>
                    <a:lstStyle/>
                    <a:p>
                      <a:r>
                        <a:rPr lang="nl-NL" sz="1400"/>
                        <a:t>Coding </a:t>
                      </a:r>
                    </a:p>
                  </a:txBody>
                  <a:tcPr/>
                </a:tc>
                <a:tc>
                  <a:txBody>
                    <a:bodyPr/>
                    <a:lstStyle/>
                    <a:p>
                      <a:r>
                        <a:rPr lang="nl-NL" sz="1400"/>
                        <a:t>Break</a:t>
                      </a:r>
                    </a:p>
                  </a:txBody>
                  <a:tcPr/>
                </a:tc>
                <a:extLst>
                  <a:ext uri="{0D108BD9-81ED-4DB2-BD59-A6C34878D82A}">
                    <a16:rowId xmlns:a16="http://schemas.microsoft.com/office/drawing/2014/main" val="3501658479"/>
                  </a:ext>
                </a:extLst>
              </a:tr>
              <a:tr h="370840">
                <a:tc>
                  <a:txBody>
                    <a:bodyPr/>
                    <a:lstStyle/>
                    <a:p>
                      <a:r>
                        <a:rPr lang="nl-NL" sz="1400"/>
                        <a:t>Doel bijeenkomst</a:t>
                      </a:r>
                    </a:p>
                  </a:txBody>
                  <a:tcPr/>
                </a:tc>
                <a:tc>
                  <a:txBody>
                    <a:bodyPr/>
                    <a:lstStyle/>
                    <a:p>
                      <a:r>
                        <a:rPr lang="nl-NL" sz="1400" kern="1200">
                          <a:solidFill>
                            <a:schemeClr val="dk1"/>
                          </a:solidFill>
                          <a:latin typeface="+mn-lt"/>
                          <a:ea typeface="+mn-ea"/>
                          <a:cs typeface="+mn-cs"/>
                        </a:rPr>
                        <a:t>Studenten laten landen Te laat komen tegengaan</a:t>
                      </a:r>
                    </a:p>
                  </a:txBody>
                  <a:tcPr/>
                </a:tc>
                <a:tc>
                  <a:txBody>
                    <a:bodyPr/>
                    <a:lstStyle/>
                    <a:p>
                      <a:r>
                        <a:rPr lang="nl-NL" sz="1400"/>
                        <a:t>Studenten ontvangen</a:t>
                      </a:r>
                    </a:p>
                    <a:p>
                      <a:r>
                        <a:rPr lang="nl-NL" sz="1400"/>
                        <a:t>Studenten zien</a:t>
                      </a:r>
                    </a:p>
                    <a:p>
                      <a:r>
                        <a:rPr lang="nl-NL" sz="1400"/>
                        <a:t>Studenten opmerken waar iets bij speelt</a:t>
                      </a:r>
                    </a:p>
                  </a:txBody>
                  <a:tcPr/>
                </a:tc>
                <a:tc>
                  <a:txBody>
                    <a:bodyPr/>
                    <a:lstStyle/>
                    <a:p>
                      <a:r>
                        <a:rPr lang="nl-NL" sz="1400"/>
                        <a:t>Leren coderen en andere zaken</a:t>
                      </a:r>
                    </a:p>
                  </a:txBody>
                  <a:tcPr/>
                </a:tc>
                <a:tc>
                  <a:txBody>
                    <a:bodyPr/>
                    <a:lstStyle/>
                    <a:p>
                      <a:r>
                        <a:rPr lang="nl-NL" sz="1400"/>
                        <a:t>Informeel contact, gezien worden</a:t>
                      </a:r>
                    </a:p>
                  </a:txBody>
                  <a:tcPr/>
                </a:tc>
                <a:extLst>
                  <a:ext uri="{0D108BD9-81ED-4DB2-BD59-A6C34878D82A}">
                    <a16:rowId xmlns:a16="http://schemas.microsoft.com/office/drawing/2014/main" val="3974241343"/>
                  </a:ext>
                </a:extLst>
              </a:tr>
              <a:tr h="370840">
                <a:tc>
                  <a:txBody>
                    <a:bodyPr/>
                    <a:lstStyle/>
                    <a:p>
                      <a:r>
                        <a:rPr lang="nl-NL" sz="1400"/>
                        <a:t>Frequentie</a:t>
                      </a:r>
                    </a:p>
                  </a:txBody>
                  <a:tcPr/>
                </a:tc>
                <a:tc>
                  <a:txBody>
                    <a:bodyPr/>
                    <a:lstStyle/>
                    <a:p>
                      <a:r>
                        <a:rPr lang="nl-NL" sz="1400"/>
                        <a:t>Dagelijks</a:t>
                      </a:r>
                    </a:p>
                  </a:txBody>
                  <a:tcPr/>
                </a:tc>
                <a:tc>
                  <a:txBody>
                    <a:bodyPr/>
                    <a:lstStyle/>
                    <a:p>
                      <a:endParaRPr lang="nl-NL" sz="1400"/>
                    </a:p>
                  </a:txBody>
                  <a:tcPr/>
                </a:tc>
                <a:tc>
                  <a:txBody>
                    <a:bodyPr/>
                    <a:lstStyle/>
                    <a:p>
                      <a:r>
                        <a:rPr lang="nl-NL" sz="1400"/>
                        <a:t>Dagelijks</a:t>
                      </a:r>
                    </a:p>
                  </a:txBody>
                  <a:tcPr/>
                </a:tc>
                <a:tc>
                  <a:txBody>
                    <a:bodyPr/>
                    <a:lstStyle/>
                    <a:p>
                      <a:r>
                        <a:rPr lang="nl-NL" sz="1400"/>
                        <a:t>Dagelijks</a:t>
                      </a:r>
                    </a:p>
                  </a:txBody>
                  <a:tcPr/>
                </a:tc>
                <a:extLst>
                  <a:ext uri="{0D108BD9-81ED-4DB2-BD59-A6C34878D82A}">
                    <a16:rowId xmlns:a16="http://schemas.microsoft.com/office/drawing/2014/main" val="2745041294"/>
                  </a:ext>
                </a:extLst>
              </a:tr>
              <a:tr h="370840">
                <a:tc>
                  <a:txBody>
                    <a:bodyPr/>
                    <a:lstStyle/>
                    <a:p>
                      <a:r>
                        <a:rPr lang="nl-NL" sz="1400"/>
                        <a:t>Wie zijn aanwezig?</a:t>
                      </a:r>
                    </a:p>
                  </a:txBody>
                  <a:tcPr/>
                </a:tc>
                <a:tc>
                  <a:txBody>
                    <a:bodyPr/>
                    <a:lstStyle/>
                    <a:p>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810539801"/>
                  </a:ext>
                </a:extLst>
              </a:tr>
              <a:tr h="370840">
                <a:tc>
                  <a:txBody>
                    <a:bodyPr/>
                    <a:lstStyle/>
                    <a:p>
                      <a:r>
                        <a:rPr lang="nl-NL" sz="1400"/>
                        <a:t>Wie leidt?</a:t>
                      </a:r>
                    </a:p>
                  </a:txBody>
                  <a:tcPr/>
                </a:tc>
                <a:tc>
                  <a:txBody>
                    <a:bodyPr/>
                    <a:lstStyle/>
                    <a:p>
                      <a:pPr lvl="0">
                        <a:buNone/>
                      </a:pPr>
                      <a:r>
                        <a:rPr lang="nl-NL" sz="1400" b="0" i="0" u="none" strike="noStrike" noProof="0">
                          <a:latin typeface="Calibri"/>
                        </a:rPr>
                        <a:t>Coaches</a:t>
                      </a:r>
                      <a:endParaRPr lang="nl-NL"/>
                    </a:p>
                  </a:txBody>
                  <a:tcPr/>
                </a:tc>
                <a:tc>
                  <a:txBody>
                    <a:bodyPr/>
                    <a:lstStyle/>
                    <a:p>
                      <a:pPr lvl="0">
                        <a:buNone/>
                      </a:pPr>
                      <a:r>
                        <a:rPr lang="nl-NL" sz="1400" b="0" i="0" u="none" strike="noStrike" noProof="0">
                          <a:latin typeface="Calibri"/>
                        </a:rPr>
                        <a:t>Coaches</a:t>
                      </a:r>
                      <a:endParaRPr lang="nl-NL" sz="1400"/>
                    </a:p>
                  </a:txBody>
                  <a:tcPr/>
                </a:tc>
                <a:tc>
                  <a:txBody>
                    <a:bodyPr/>
                    <a:lstStyle/>
                    <a:p>
                      <a:r>
                        <a:rPr lang="nl-NL" sz="1400"/>
                        <a:t>Coaches</a:t>
                      </a:r>
                    </a:p>
                  </a:txBody>
                  <a:tcPr/>
                </a:tc>
                <a:tc>
                  <a:txBody>
                    <a:bodyPr/>
                    <a:lstStyle/>
                    <a:p>
                      <a:r>
                        <a:rPr lang="nl-NL" sz="1400" err="1"/>
                        <a:t>SLB'er</a:t>
                      </a:r>
                    </a:p>
                  </a:txBody>
                  <a:tcPr/>
                </a:tc>
                <a:extLst>
                  <a:ext uri="{0D108BD9-81ED-4DB2-BD59-A6C34878D82A}">
                    <a16:rowId xmlns:a16="http://schemas.microsoft.com/office/drawing/2014/main" val="2157134248"/>
                  </a:ext>
                </a:extLst>
              </a:tr>
              <a:tr h="370840">
                <a:tc>
                  <a:txBody>
                    <a:bodyPr/>
                    <a:lstStyle/>
                    <a:p>
                      <a:r>
                        <a:rPr lang="nl-NL" sz="1400"/>
                        <a:t>Wanneer vindt het plaats?</a:t>
                      </a:r>
                    </a:p>
                  </a:txBody>
                  <a:tcPr/>
                </a:tc>
                <a:tc>
                  <a:txBody>
                    <a:bodyPr/>
                    <a:lstStyle/>
                    <a:p>
                      <a:endParaRPr lang="nl-NL" sz="1400"/>
                    </a:p>
                  </a:txBody>
                  <a:tcPr/>
                </a:tc>
                <a:tc>
                  <a:txBody>
                    <a:bodyPr/>
                    <a:lstStyle/>
                    <a:p>
                      <a:endParaRPr lang="nl-NL" sz="1400"/>
                    </a:p>
                  </a:txBody>
                  <a:tcPr/>
                </a:tc>
                <a:tc>
                  <a:txBody>
                    <a:bodyPr/>
                    <a:lstStyle/>
                    <a:p>
                      <a:r>
                        <a:rPr lang="nl-NL" sz="1400"/>
                        <a:t>De hele dag</a:t>
                      </a:r>
                    </a:p>
                  </a:txBody>
                  <a:tcPr/>
                </a:tc>
                <a:tc>
                  <a:txBody>
                    <a:bodyPr/>
                    <a:lstStyle/>
                    <a:p>
                      <a:r>
                        <a:rPr lang="nl-NL" sz="1400"/>
                        <a:t>1x per week</a:t>
                      </a:r>
                    </a:p>
                  </a:txBody>
                  <a:tcPr/>
                </a:tc>
                <a:extLst>
                  <a:ext uri="{0D108BD9-81ED-4DB2-BD59-A6C34878D82A}">
                    <a16:rowId xmlns:a16="http://schemas.microsoft.com/office/drawing/2014/main" val="553069512"/>
                  </a:ext>
                </a:extLst>
              </a:tr>
              <a:tr h="370840">
                <a:tc>
                  <a:txBody>
                    <a:bodyPr/>
                    <a:lstStyle/>
                    <a:p>
                      <a:r>
                        <a:rPr lang="nl-NL" sz="1400"/>
                        <a:t>Wat komt aan de orde?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kern="1200">
                          <a:solidFill>
                            <a:schemeClr val="dk1"/>
                          </a:solidFill>
                          <a:latin typeface="+mn-lt"/>
                          <a:ea typeface="+mn-ea"/>
                          <a:cs typeface="+mn-cs"/>
                        </a:rPr>
                        <a:t>Warme ontvangst met gratis koffie </a:t>
                      </a:r>
                      <a:r>
                        <a:rPr lang="nl-NL" sz="1400"/>
                        <a:t>of thee</a:t>
                      </a:r>
                    </a:p>
                  </a:txBody>
                  <a:tcPr/>
                </a:tc>
                <a:tc>
                  <a:txBody>
                    <a:bodyPr/>
                    <a:lstStyle/>
                    <a:p>
                      <a:r>
                        <a:rPr lang="nl-NL" sz="1400" err="1"/>
                        <a:t>Standup</a:t>
                      </a:r>
                    </a:p>
                  </a:txBody>
                  <a:tcPr/>
                </a:tc>
                <a:tc>
                  <a:txBody>
                    <a:bodyPr/>
                    <a:lstStyle/>
                    <a:p>
                      <a:r>
                        <a:rPr lang="nl-NL" sz="1400"/>
                        <a:t>Mini </a:t>
                      </a:r>
                      <a:r>
                        <a:rPr lang="nl-NL" sz="1400" err="1"/>
                        <a:t>challenges</a:t>
                      </a:r>
                    </a:p>
                  </a:txBody>
                  <a:tcPr/>
                </a:tc>
                <a:tc>
                  <a:txBody>
                    <a:bodyPr/>
                    <a:lstStyle/>
                    <a:p>
                      <a:r>
                        <a:rPr lang="nl-NL" sz="1400"/>
                        <a:t>Rust</a:t>
                      </a:r>
                    </a:p>
                  </a:txBody>
                  <a:tcPr/>
                </a:tc>
                <a:extLst>
                  <a:ext uri="{0D108BD9-81ED-4DB2-BD59-A6C34878D82A}">
                    <a16:rowId xmlns:a16="http://schemas.microsoft.com/office/drawing/2014/main" val="182814987"/>
                  </a:ext>
                </a:extLst>
              </a:tr>
              <a:tr h="370840">
                <a:tc>
                  <a:txBody>
                    <a:bodyPr/>
                    <a:lstStyle/>
                    <a:p>
                      <a:r>
                        <a:rPr lang="nl-NL" sz="1400"/>
                        <a:t>Welke bouwstenen?</a:t>
                      </a:r>
                    </a:p>
                  </a:txBody>
                  <a:tcPr/>
                </a:tc>
                <a:tc>
                  <a:txBody>
                    <a:bodyPr/>
                    <a:lstStyle/>
                    <a:p>
                      <a:pPr lvl="0" algn="l"/>
                      <a:r>
                        <a:rPr lang="nl-NL" sz="1400"/>
                        <a:t>Goede relatie met studenten en een veilige leeromgeving voor studenten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Goede relatie met studenten en een veilige leeromgeving voor studenten</a:t>
                      </a:r>
                    </a:p>
                  </a:txBody>
                  <a:tcPr/>
                </a:tc>
                <a:tc>
                  <a:txBody>
                    <a:bodyPr/>
                    <a:lstStyle/>
                    <a:p>
                      <a:r>
                        <a:rPr lang="nl-NL" sz="1400"/>
                        <a:t>PGO, </a:t>
                      </a:r>
                      <a:r>
                        <a:rPr lang="nl-NL" sz="1400" err="1"/>
                        <a:t>Learner</a:t>
                      </a:r>
                      <a:r>
                        <a:rPr lang="nl-NL" sz="1400"/>
                        <a:t> control, peer </a:t>
                      </a:r>
                      <a:r>
                        <a:rPr lang="nl-NL" sz="1400" err="1"/>
                        <a:t>learning</a:t>
                      </a:r>
                    </a:p>
                  </a:txBody>
                  <a:tcPr/>
                </a:tc>
                <a:tc>
                  <a:txBody>
                    <a:bodyPr/>
                    <a:lstStyle/>
                    <a:p>
                      <a:endParaRPr lang="nl-NL" sz="1400"/>
                    </a:p>
                  </a:txBody>
                  <a:tcPr/>
                </a:tc>
                <a:extLst>
                  <a:ext uri="{0D108BD9-81ED-4DB2-BD59-A6C34878D82A}">
                    <a16:rowId xmlns:a16="http://schemas.microsoft.com/office/drawing/2014/main" val="1803528196"/>
                  </a:ext>
                </a:extLst>
              </a:tr>
              <a:tr h="370840">
                <a:tc>
                  <a:txBody>
                    <a:bodyPr/>
                    <a:lstStyle/>
                    <a:p>
                      <a:r>
                        <a:rPr lang="nl-NL" sz="1400"/>
                        <a:t>Leerdoelen globaal</a:t>
                      </a:r>
                    </a:p>
                  </a:txBody>
                  <a:tcPr/>
                </a:tc>
                <a:tc>
                  <a:txBody>
                    <a:bodyPr/>
                    <a:lstStyle/>
                    <a:p>
                      <a:r>
                        <a:rPr lang="nl-NL" sz="1400"/>
                        <a:t>N.v.t.</a:t>
                      </a:r>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261283224"/>
                  </a:ext>
                </a:extLst>
              </a:tr>
            </a:tbl>
          </a:graphicData>
        </a:graphic>
      </p:graphicFrame>
    </p:spTree>
    <p:extLst>
      <p:ext uri="{BB962C8B-B14F-4D97-AF65-F5344CB8AC3E}">
        <p14:creationId xmlns:p14="http://schemas.microsoft.com/office/powerpoint/2010/main" val="406953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D277C-F439-4116-B0C8-8AD72C5C6B54}"/>
              </a:ext>
            </a:extLst>
          </p:cNvPr>
          <p:cNvSpPr>
            <a:spLocks noGrp="1"/>
          </p:cNvSpPr>
          <p:nvPr>
            <p:ph type="title"/>
          </p:nvPr>
        </p:nvSpPr>
        <p:spPr/>
        <p:txBody>
          <a:bodyPr/>
          <a:lstStyle/>
          <a:p>
            <a:r>
              <a:rPr lang="nl-NL"/>
              <a:t>Waartoe leiden we onze studenten op?</a:t>
            </a:r>
          </a:p>
        </p:txBody>
      </p:sp>
      <p:sp>
        <p:nvSpPr>
          <p:cNvPr id="3" name="Tijdelijke aanduiding voor inhoud 2">
            <a:extLst>
              <a:ext uri="{FF2B5EF4-FFF2-40B4-BE49-F238E27FC236}">
                <a16:creationId xmlns:a16="http://schemas.microsoft.com/office/drawing/2014/main" id="{FEDB509B-0C1C-412E-A77E-752CCAF8A153}"/>
              </a:ext>
            </a:extLst>
          </p:cNvPr>
          <p:cNvSpPr>
            <a:spLocks noGrp="1"/>
          </p:cNvSpPr>
          <p:nvPr>
            <p:ph idx="1"/>
          </p:nvPr>
        </p:nvSpPr>
        <p:spPr/>
        <p:txBody>
          <a:bodyPr/>
          <a:lstStyle/>
          <a:p>
            <a:r>
              <a:rPr lang="nl-NL">
                <a:solidFill>
                  <a:schemeClr val="bg2">
                    <a:lumMod val="10000"/>
                  </a:schemeClr>
                </a:solidFill>
              </a:rPr>
              <a:t>Wij bereiden studenten voor op de voortdurend ontwikkelende  samenleving en de razendsnel veranderende wereld van de IT.</a:t>
            </a:r>
          </a:p>
          <a:p>
            <a:r>
              <a:rPr lang="nl-NL">
                <a:solidFill>
                  <a:schemeClr val="bg2">
                    <a:lumMod val="10000"/>
                  </a:schemeClr>
                </a:solidFill>
              </a:rPr>
              <a:t>Studenten dienen te beschikken over </a:t>
            </a:r>
            <a:r>
              <a:rPr lang="nl-NL" err="1">
                <a:solidFill>
                  <a:schemeClr val="bg2">
                    <a:lumMod val="10000"/>
                  </a:schemeClr>
                </a:solidFill>
              </a:rPr>
              <a:t>zelfontwikkelend</a:t>
            </a:r>
            <a:r>
              <a:rPr lang="nl-NL">
                <a:solidFill>
                  <a:schemeClr val="bg2">
                    <a:lumMod val="10000"/>
                  </a:schemeClr>
                </a:solidFill>
              </a:rPr>
              <a:t> vermogen zodat zij in staat zijn hun leven lang te leren</a:t>
            </a:r>
          </a:p>
          <a:p>
            <a:r>
              <a:rPr lang="nl-NL"/>
              <a:t>Studenten dienen in staat te zijn in teamverband en zelfstandig, een oplossing te bedenken voor een uitdaging waarin de inzet van IT een deel van de oplossing is.</a:t>
            </a:r>
            <a:endParaRPr lang="nl-NL">
              <a:solidFill>
                <a:schemeClr val="bg2">
                  <a:lumMod val="10000"/>
                </a:schemeClr>
              </a:solidFill>
            </a:endParaRPr>
          </a:p>
          <a:p>
            <a:r>
              <a:rPr lang="nl-NL">
                <a:solidFill>
                  <a:schemeClr val="bg2">
                    <a:lumMod val="10000"/>
                  </a:schemeClr>
                </a:solidFill>
              </a:rPr>
              <a:t>Wij maken werk van IT-talent. Onze studenten hebben talent voor IT. Ze ontdekken zichzelf en hun meerwaarde als </a:t>
            </a:r>
            <a:r>
              <a:rPr lang="nl-NL" err="1">
                <a:solidFill>
                  <a:schemeClr val="bg2">
                    <a:lumMod val="10000"/>
                  </a:schemeClr>
                </a:solidFill>
              </a:rPr>
              <a:t>developer</a:t>
            </a:r>
            <a:r>
              <a:rPr lang="nl-NL">
                <a:solidFill>
                  <a:schemeClr val="bg2">
                    <a:lumMod val="10000"/>
                  </a:schemeClr>
                </a:solidFill>
              </a:rPr>
              <a:t>. Ze ontwikkelen hun hard skills en soft skills.</a:t>
            </a:r>
          </a:p>
          <a:p>
            <a:endParaRPr lang="nl-NL">
              <a:solidFill>
                <a:schemeClr val="bg2">
                  <a:lumMod val="10000"/>
                </a:schemeClr>
              </a:solidFill>
            </a:endParaRPr>
          </a:p>
          <a:p>
            <a:endParaRPr lang="nl-NL"/>
          </a:p>
        </p:txBody>
      </p:sp>
    </p:spTree>
    <p:extLst>
      <p:ext uri="{BB962C8B-B14F-4D97-AF65-F5344CB8AC3E}">
        <p14:creationId xmlns:p14="http://schemas.microsoft.com/office/powerpoint/2010/main" val="4288287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F640D-0177-4748-B4AA-44831F0E4992}"/>
              </a:ext>
            </a:extLst>
          </p:cNvPr>
          <p:cNvSpPr>
            <a:spLocks noGrp="1"/>
          </p:cNvSpPr>
          <p:nvPr>
            <p:ph type="title"/>
          </p:nvPr>
        </p:nvSpPr>
        <p:spPr>
          <a:xfrm>
            <a:off x="838200" y="0"/>
            <a:ext cx="10515600" cy="1325563"/>
          </a:xfrm>
        </p:spPr>
        <p:txBody>
          <a:bodyPr/>
          <a:lstStyle/>
          <a:p>
            <a:r>
              <a:rPr lang="nl-NL"/>
              <a:t>Bijeenkomsten tijdens de </a:t>
            </a:r>
            <a:r>
              <a:rPr lang="nl-NL" err="1"/>
              <a:t>workspace</a:t>
            </a:r>
            <a:r>
              <a:rPr lang="nl-NL"/>
              <a:t> II</a:t>
            </a:r>
          </a:p>
        </p:txBody>
      </p:sp>
      <p:graphicFrame>
        <p:nvGraphicFramePr>
          <p:cNvPr id="3" name="Tijdelijke aanduiding voor inhoud 2">
            <a:extLst>
              <a:ext uri="{FF2B5EF4-FFF2-40B4-BE49-F238E27FC236}">
                <a16:creationId xmlns:a16="http://schemas.microsoft.com/office/drawing/2014/main" id="{30347C35-6A36-4434-91AE-4C690E3E249A}"/>
              </a:ext>
            </a:extLst>
          </p:cNvPr>
          <p:cNvGraphicFramePr>
            <a:graphicFrameLocks noGrp="1"/>
          </p:cNvGraphicFramePr>
          <p:nvPr>
            <p:ph idx="1"/>
            <p:extLst>
              <p:ext uri="{D42A27DB-BD31-4B8C-83A1-F6EECF244321}">
                <p14:modId xmlns:p14="http://schemas.microsoft.com/office/powerpoint/2010/main" val="310035365"/>
              </p:ext>
            </p:extLst>
          </p:nvPr>
        </p:nvGraphicFramePr>
        <p:xfrm>
          <a:off x="838200" y="1080000"/>
          <a:ext cx="10515600" cy="5501640"/>
        </p:xfrm>
        <a:graphic>
          <a:graphicData uri="http://schemas.openxmlformats.org/drawingml/2006/table">
            <a:tbl>
              <a:tblPr firstRow="1" bandRow="1">
                <a:tableStyleId>{93296810-A885-4BE3-A3E7-6D5BEEA58F35}</a:tableStyleId>
              </a:tblPr>
              <a:tblGrid>
                <a:gridCol w="2655771">
                  <a:extLst>
                    <a:ext uri="{9D8B030D-6E8A-4147-A177-3AD203B41FA5}">
                      <a16:colId xmlns:a16="http://schemas.microsoft.com/office/drawing/2014/main" val="4236177581"/>
                    </a:ext>
                  </a:extLst>
                </a:gridCol>
                <a:gridCol w="1956918">
                  <a:extLst>
                    <a:ext uri="{9D8B030D-6E8A-4147-A177-3AD203B41FA5}">
                      <a16:colId xmlns:a16="http://schemas.microsoft.com/office/drawing/2014/main" val="325119613"/>
                    </a:ext>
                  </a:extLst>
                </a:gridCol>
                <a:gridCol w="1967637">
                  <a:extLst>
                    <a:ext uri="{9D8B030D-6E8A-4147-A177-3AD203B41FA5}">
                      <a16:colId xmlns:a16="http://schemas.microsoft.com/office/drawing/2014/main" val="443728982"/>
                    </a:ext>
                  </a:extLst>
                </a:gridCol>
                <a:gridCol w="1967637">
                  <a:extLst>
                    <a:ext uri="{9D8B030D-6E8A-4147-A177-3AD203B41FA5}">
                      <a16:colId xmlns:a16="http://schemas.microsoft.com/office/drawing/2014/main" val="2594503217"/>
                    </a:ext>
                  </a:extLst>
                </a:gridCol>
                <a:gridCol w="1967637">
                  <a:extLst>
                    <a:ext uri="{9D8B030D-6E8A-4147-A177-3AD203B41FA5}">
                      <a16:colId xmlns:a16="http://schemas.microsoft.com/office/drawing/2014/main" val="1045047976"/>
                    </a:ext>
                  </a:extLst>
                </a:gridCol>
              </a:tblGrid>
              <a:tr h="370840">
                <a:tc>
                  <a:txBody>
                    <a:bodyPr/>
                    <a:lstStyle/>
                    <a:p>
                      <a:r>
                        <a:rPr lang="nl-NL" sz="1400"/>
                        <a:t>Naam bijeenkomst</a:t>
                      </a:r>
                    </a:p>
                  </a:txBody>
                  <a:tcPr/>
                </a:tc>
                <a:tc>
                  <a:txBody>
                    <a:bodyPr/>
                    <a:lstStyle/>
                    <a:p>
                      <a:r>
                        <a:rPr lang="nl-NL" sz="1400"/>
                        <a:t>Workshops</a:t>
                      </a:r>
                    </a:p>
                  </a:txBody>
                  <a:tcPr/>
                </a:tc>
                <a:tc>
                  <a:txBody>
                    <a:bodyPr/>
                    <a:lstStyle/>
                    <a:p>
                      <a:r>
                        <a:rPr lang="nl-NL" sz="1400"/>
                        <a:t>Daily standup</a:t>
                      </a:r>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3501658479"/>
                  </a:ext>
                </a:extLst>
              </a:tr>
              <a:tr h="370840">
                <a:tc>
                  <a:txBody>
                    <a:bodyPr/>
                    <a:lstStyle/>
                    <a:p>
                      <a:r>
                        <a:rPr lang="nl-NL" sz="1400"/>
                        <a:t>Doel bijeenkomst</a:t>
                      </a:r>
                    </a:p>
                  </a:txBody>
                  <a:tcPr/>
                </a:tc>
                <a:tc>
                  <a:txBody>
                    <a:bodyPr/>
                    <a:lstStyle/>
                    <a:p>
                      <a:r>
                        <a:rPr lang="nl-NL" sz="1400"/>
                        <a:t>Voorbereiden, verdiepen of  verbreden van kennis</a:t>
                      </a:r>
                    </a:p>
                  </a:txBody>
                  <a:tcPr/>
                </a:tc>
                <a:tc>
                  <a:txBody>
                    <a:bodyPr/>
                    <a:lstStyle/>
                    <a:p>
                      <a:r>
                        <a:rPr lang="nl-NL" sz="1400"/>
                        <a:t>Voortgang voor elke student bewaken</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974241343"/>
                  </a:ext>
                </a:extLst>
              </a:tr>
              <a:tr h="370840">
                <a:tc>
                  <a:txBody>
                    <a:bodyPr/>
                    <a:lstStyle/>
                    <a:p>
                      <a:r>
                        <a:rPr lang="nl-NL" sz="1400"/>
                        <a:t>Frequentie</a:t>
                      </a:r>
                    </a:p>
                  </a:txBody>
                  <a:tcPr/>
                </a:tc>
                <a:tc>
                  <a:txBody>
                    <a:bodyPr/>
                    <a:lstStyle/>
                    <a:p>
                      <a:endParaRPr lang="nl-NL"/>
                    </a:p>
                  </a:txBody>
                  <a:tcPr/>
                </a:tc>
                <a:tc>
                  <a:txBody>
                    <a:bodyPr/>
                    <a:lstStyle/>
                    <a:p>
                      <a:r>
                        <a:rPr lang="nl-NL" sz="1400"/>
                        <a:t>Dagelijks</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745041294"/>
                  </a:ext>
                </a:extLst>
              </a:tr>
              <a:tr h="370840">
                <a:tc>
                  <a:txBody>
                    <a:bodyPr/>
                    <a:lstStyle/>
                    <a:p>
                      <a:r>
                        <a:rPr lang="nl-NL" sz="1400"/>
                        <a:t>Wie zijn aanwezig?</a:t>
                      </a:r>
                    </a:p>
                  </a:txBody>
                  <a:tcPr/>
                </a:tc>
                <a:tc>
                  <a:txBody>
                    <a:bodyPr/>
                    <a:lstStyle/>
                    <a:p>
                      <a:r>
                        <a:rPr lang="nl-NL" sz="1400" kern="1200">
                          <a:solidFill>
                            <a:schemeClr val="dk1"/>
                          </a:solidFill>
                          <a:latin typeface="+mn-lt"/>
                          <a:ea typeface="+mn-ea"/>
                          <a:cs typeface="+mn-cs"/>
                        </a:rPr>
                        <a:t>Studenten op basis van niveau</a:t>
                      </a:r>
                    </a:p>
                  </a:txBody>
                  <a:tcPr/>
                </a:tc>
                <a:tc>
                  <a:txBody>
                    <a:bodyPr/>
                    <a:lstStyle/>
                    <a:p>
                      <a:r>
                        <a:rPr lang="nl-NL" sz="1400"/>
                        <a:t>Daily scrummaster + codegroup</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810539801"/>
                  </a:ext>
                </a:extLst>
              </a:tr>
              <a:tr h="370840">
                <a:tc>
                  <a:txBody>
                    <a:bodyPr/>
                    <a:lstStyle/>
                    <a:p>
                      <a:r>
                        <a:rPr lang="nl-NL" sz="1400"/>
                        <a:t>Wie leidt?</a:t>
                      </a:r>
                    </a:p>
                  </a:txBody>
                  <a:tcPr/>
                </a:tc>
                <a:tc>
                  <a:txBody>
                    <a:bodyPr/>
                    <a:lstStyle/>
                    <a:p>
                      <a:r>
                        <a:rPr lang="nl-NL" sz="1400" kern="1200">
                          <a:solidFill>
                            <a:schemeClr val="dk1"/>
                          </a:solidFill>
                          <a:latin typeface="+mn-lt"/>
                          <a:ea typeface="+mn-ea"/>
                          <a:cs typeface="+mn-cs"/>
                        </a:rPr>
                        <a:t>Vakdocent</a:t>
                      </a:r>
                    </a:p>
                  </a:txBody>
                  <a:tcPr/>
                </a:tc>
                <a:tc>
                  <a:txBody>
                    <a:bodyPr/>
                    <a:lstStyle/>
                    <a:p>
                      <a:r>
                        <a:rPr lang="nl-NL" sz="1400"/>
                        <a:t>Scrummaster</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157134248"/>
                  </a:ext>
                </a:extLst>
              </a:tr>
              <a:tr h="370840">
                <a:tc>
                  <a:txBody>
                    <a:bodyPr/>
                    <a:lstStyle/>
                    <a:p>
                      <a:r>
                        <a:rPr lang="nl-NL" sz="1400"/>
                        <a:t>Wanneer vindt het plaats?</a:t>
                      </a:r>
                    </a:p>
                  </a:txBody>
                  <a:tcPr/>
                </a:tc>
                <a:tc>
                  <a:txBody>
                    <a:bodyPr/>
                    <a:lstStyle/>
                    <a:p>
                      <a:r>
                        <a:rPr lang="nl-NL" sz="1400" kern="1200">
                          <a:solidFill>
                            <a:schemeClr val="dk1"/>
                          </a:solidFill>
                          <a:latin typeface="+mn-lt"/>
                          <a:ea typeface="+mn-ea"/>
                          <a:cs typeface="+mn-cs"/>
                        </a:rPr>
                        <a:t>3 a 4x per week</a:t>
                      </a:r>
                    </a:p>
                    <a:p>
                      <a:pPr lvl="0">
                        <a:buNone/>
                      </a:pPr>
                      <a:r>
                        <a:rPr lang="nl-NL" sz="1400" kern="1200">
                          <a:solidFill>
                            <a:schemeClr val="dk1"/>
                          </a:solidFill>
                          <a:latin typeface="+mn-lt"/>
                          <a:ea typeface="+mn-ea"/>
                          <a:cs typeface="+mn-cs"/>
                        </a:rPr>
                        <a:t>(afhankelijk van aantal studenten)/agile aanbieden</a:t>
                      </a:r>
                    </a:p>
                  </a:txBody>
                  <a:tcPr/>
                </a:tc>
                <a:tc>
                  <a:txBody>
                    <a:bodyPr/>
                    <a:lstStyle/>
                    <a:p>
                      <a:r>
                        <a:rPr lang="nl-NL" sz="1400"/>
                        <a:t>eind van de dag</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553069512"/>
                  </a:ext>
                </a:extLst>
              </a:tr>
              <a:tr h="370840">
                <a:tc>
                  <a:txBody>
                    <a:bodyPr/>
                    <a:lstStyle/>
                    <a:p>
                      <a:r>
                        <a:rPr lang="nl-NL" sz="1400"/>
                        <a:t>Wat komt aan de orde?</a:t>
                      </a:r>
                    </a:p>
                  </a:txBody>
                  <a:tcPr/>
                </a:tc>
                <a:tc>
                  <a:txBody>
                    <a:bodyPr/>
                    <a:lstStyle/>
                    <a:p>
                      <a:r>
                        <a:rPr lang="nl-NL" sz="1400" kern="1200">
                          <a:solidFill>
                            <a:schemeClr val="dk1"/>
                          </a:solidFill>
                          <a:latin typeface="+mn-lt"/>
                          <a:ea typeface="+mn-ea"/>
                          <a:cs typeface="+mn-cs"/>
                        </a:rPr>
                        <a:t>Wat er nodig is op dat moment</a:t>
                      </a:r>
                    </a:p>
                  </a:txBody>
                  <a:tcPr/>
                </a:tc>
                <a:tc>
                  <a:txBody>
                    <a:bodyPr/>
                    <a:lstStyle/>
                    <a:p>
                      <a:r>
                        <a:rPr lang="nl-NL" sz="1400"/>
                        <a:t>Wat heb je gedaan, wat  ga je doen, waar heb je hulp bij nodig</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82814987"/>
                  </a:ext>
                </a:extLst>
              </a:tr>
              <a:tr h="370840">
                <a:tc>
                  <a:txBody>
                    <a:bodyPr/>
                    <a:lstStyle/>
                    <a:p>
                      <a:r>
                        <a:rPr lang="nl-NL" sz="1400"/>
                        <a:t>Welke bouwstenen?</a:t>
                      </a:r>
                    </a:p>
                  </a:txBody>
                  <a:tcPr/>
                </a:tc>
                <a:tc>
                  <a:txBody>
                    <a:bodyPr/>
                    <a:lstStyle/>
                    <a:p>
                      <a:r>
                        <a:rPr lang="nl-NL" sz="1400" kern="1200">
                          <a:solidFill>
                            <a:schemeClr val="dk1"/>
                          </a:solidFill>
                          <a:latin typeface="+mn-lt"/>
                          <a:ea typeface="+mn-ea"/>
                          <a:cs typeface="+mn-cs"/>
                        </a:rPr>
                        <a:t>Coaching</a:t>
                      </a:r>
                    </a:p>
                  </a:txBody>
                  <a:tcPr/>
                </a:tc>
                <a:tc>
                  <a:txBody>
                    <a:bodyPr/>
                    <a:lstStyle/>
                    <a:p>
                      <a:r>
                        <a:rPr lang="nl-NL" sz="1400"/>
                        <a:t>Zelf management learning control, peerlearning, coaching</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803528196"/>
                  </a:ext>
                </a:extLst>
              </a:tr>
              <a:tr h="370840">
                <a:tc>
                  <a:txBody>
                    <a:bodyPr/>
                    <a:lstStyle/>
                    <a:p>
                      <a:r>
                        <a:rPr lang="nl-NL" sz="1400"/>
                        <a:t>Leerdoelen globaal</a:t>
                      </a:r>
                    </a:p>
                  </a:txBody>
                  <a:tcPr/>
                </a:tc>
                <a:tc>
                  <a:txBody>
                    <a:bodyPr/>
                    <a:lstStyle/>
                    <a:p>
                      <a:endParaRPr lang="nl-NL"/>
                    </a:p>
                  </a:txBody>
                  <a:tcPr/>
                </a:tc>
                <a:tc>
                  <a:txBody>
                    <a:bodyPr/>
                    <a:lstStyle/>
                    <a:p>
                      <a:r>
                        <a:rPr lang="nl-NL" sz="1400"/>
                        <a:t>Werken in een team</a:t>
                      </a:r>
                    </a:p>
                    <a:p>
                      <a:r>
                        <a:rPr lang="nl-NL" sz="1400"/>
                        <a:t>Open houding</a:t>
                      </a:r>
                    </a:p>
                    <a:p>
                      <a:r>
                        <a:rPr lang="nl-NL" sz="1400"/>
                        <a:t>Vragen durven stellen</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61283224"/>
                  </a:ext>
                </a:extLst>
              </a:tr>
            </a:tbl>
          </a:graphicData>
        </a:graphic>
      </p:graphicFrame>
    </p:spTree>
    <p:extLst>
      <p:ext uri="{BB962C8B-B14F-4D97-AF65-F5344CB8AC3E}">
        <p14:creationId xmlns:p14="http://schemas.microsoft.com/office/powerpoint/2010/main" val="2980293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CF348-1E08-4397-82FD-1124606343D7}"/>
              </a:ext>
            </a:extLst>
          </p:cNvPr>
          <p:cNvSpPr>
            <a:spLocks noGrp="1"/>
          </p:cNvSpPr>
          <p:nvPr>
            <p:ph type="title"/>
          </p:nvPr>
        </p:nvSpPr>
        <p:spPr/>
        <p:txBody>
          <a:bodyPr/>
          <a:lstStyle/>
          <a:p>
            <a:r>
              <a:rPr lang="nl-NL"/>
              <a:t>Voorbeeldrooster slotweek</a:t>
            </a:r>
          </a:p>
        </p:txBody>
      </p:sp>
      <p:sp>
        <p:nvSpPr>
          <p:cNvPr id="3" name="Tijdelijke aanduiding voor inhoud 2">
            <a:extLst>
              <a:ext uri="{FF2B5EF4-FFF2-40B4-BE49-F238E27FC236}">
                <a16:creationId xmlns:a16="http://schemas.microsoft.com/office/drawing/2014/main" id="{375DA5AF-656E-4706-8635-36BFC9AAD4E4}"/>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2557591F-CC20-41D0-8AFD-A53D04975E98}"/>
              </a:ext>
            </a:extLst>
          </p:cNvPr>
          <p:cNvPicPr>
            <a:picLocks noChangeAspect="1"/>
          </p:cNvPicPr>
          <p:nvPr/>
        </p:nvPicPr>
        <p:blipFill rotWithShape="1">
          <a:blip r:embed="rId3"/>
          <a:srcRect t="6283" r="19025" b="8595"/>
          <a:stretch/>
        </p:blipFill>
        <p:spPr>
          <a:xfrm>
            <a:off x="0" y="1625600"/>
            <a:ext cx="9879570" cy="4752892"/>
          </a:xfrm>
          <a:prstGeom prst="rect">
            <a:avLst/>
          </a:prstGeom>
        </p:spPr>
      </p:pic>
      <p:pic>
        <p:nvPicPr>
          <p:cNvPr id="5" name="Afbeelding 4">
            <a:extLst>
              <a:ext uri="{FF2B5EF4-FFF2-40B4-BE49-F238E27FC236}">
                <a16:creationId xmlns:a16="http://schemas.microsoft.com/office/drawing/2014/main" id="{EE9C4288-4519-484F-A279-D3A3B4448DEF}"/>
              </a:ext>
            </a:extLst>
          </p:cNvPr>
          <p:cNvPicPr>
            <a:picLocks noChangeAspect="1"/>
          </p:cNvPicPr>
          <p:nvPr/>
        </p:nvPicPr>
        <p:blipFill>
          <a:blip r:embed="rId4"/>
          <a:stretch>
            <a:fillRect/>
          </a:stretch>
        </p:blipFill>
        <p:spPr>
          <a:xfrm>
            <a:off x="763570" y="1886619"/>
            <a:ext cx="2260861" cy="141402"/>
          </a:xfrm>
          <a:prstGeom prst="rect">
            <a:avLst/>
          </a:prstGeom>
        </p:spPr>
      </p:pic>
      <p:sp>
        <p:nvSpPr>
          <p:cNvPr id="6" name="Tekstvak 5">
            <a:extLst>
              <a:ext uri="{FF2B5EF4-FFF2-40B4-BE49-F238E27FC236}">
                <a16:creationId xmlns:a16="http://schemas.microsoft.com/office/drawing/2014/main" id="{9EA8C3FB-EC3F-4EF1-A38D-41E6B82C8D63}"/>
              </a:ext>
            </a:extLst>
          </p:cNvPr>
          <p:cNvSpPr txBox="1"/>
          <p:nvPr/>
        </p:nvSpPr>
        <p:spPr>
          <a:xfrm>
            <a:off x="753358" y="1820629"/>
            <a:ext cx="2037422" cy="276999"/>
          </a:xfrm>
          <a:prstGeom prst="rect">
            <a:avLst/>
          </a:prstGeom>
          <a:noFill/>
        </p:spPr>
        <p:txBody>
          <a:bodyPr wrap="square" rtlCol="0">
            <a:spAutoFit/>
          </a:bodyPr>
          <a:lstStyle/>
          <a:p>
            <a:r>
              <a:rPr lang="nl-NL" sz="1200">
                <a:solidFill>
                  <a:schemeClr val="bg1"/>
                </a:solidFill>
              </a:rPr>
              <a:t>Inloop</a:t>
            </a:r>
          </a:p>
        </p:txBody>
      </p:sp>
      <p:pic>
        <p:nvPicPr>
          <p:cNvPr id="7" name="Afbeelding 6">
            <a:extLst>
              <a:ext uri="{FF2B5EF4-FFF2-40B4-BE49-F238E27FC236}">
                <a16:creationId xmlns:a16="http://schemas.microsoft.com/office/drawing/2014/main" id="{759F59D3-B171-4C3B-9104-FD4A128C051C}"/>
              </a:ext>
            </a:extLst>
          </p:cNvPr>
          <p:cNvPicPr>
            <a:picLocks noChangeAspect="1"/>
          </p:cNvPicPr>
          <p:nvPr/>
        </p:nvPicPr>
        <p:blipFill>
          <a:blip r:embed="rId4"/>
          <a:stretch>
            <a:fillRect/>
          </a:stretch>
        </p:blipFill>
        <p:spPr>
          <a:xfrm>
            <a:off x="763570" y="2059921"/>
            <a:ext cx="2260861" cy="980639"/>
          </a:xfrm>
          <a:prstGeom prst="rect">
            <a:avLst/>
          </a:prstGeom>
        </p:spPr>
      </p:pic>
      <p:sp>
        <p:nvSpPr>
          <p:cNvPr id="8" name="Tekstvak 7">
            <a:extLst>
              <a:ext uri="{FF2B5EF4-FFF2-40B4-BE49-F238E27FC236}">
                <a16:creationId xmlns:a16="http://schemas.microsoft.com/office/drawing/2014/main" id="{D1E95AE0-93ED-4BF7-9BE8-4E68983A1129}"/>
              </a:ext>
            </a:extLst>
          </p:cNvPr>
          <p:cNvSpPr txBox="1"/>
          <p:nvPr/>
        </p:nvSpPr>
        <p:spPr>
          <a:xfrm>
            <a:off x="753358" y="1993932"/>
            <a:ext cx="2037422" cy="276999"/>
          </a:xfrm>
          <a:prstGeom prst="rect">
            <a:avLst/>
          </a:prstGeom>
          <a:noFill/>
        </p:spPr>
        <p:txBody>
          <a:bodyPr wrap="square" rtlCol="0">
            <a:spAutoFit/>
          </a:bodyPr>
          <a:lstStyle/>
          <a:p>
            <a:r>
              <a:rPr lang="nl-NL" sz="1200">
                <a:solidFill>
                  <a:schemeClr val="bg1"/>
                </a:solidFill>
              </a:rPr>
              <a:t>Uitleg werkwijze</a:t>
            </a:r>
          </a:p>
        </p:txBody>
      </p:sp>
      <p:pic>
        <p:nvPicPr>
          <p:cNvPr id="10" name="Afbeelding 9">
            <a:extLst>
              <a:ext uri="{FF2B5EF4-FFF2-40B4-BE49-F238E27FC236}">
                <a16:creationId xmlns:a16="http://schemas.microsoft.com/office/drawing/2014/main" id="{9600D585-F248-4EFC-A9B3-54D64A222E63}"/>
              </a:ext>
            </a:extLst>
          </p:cNvPr>
          <p:cNvPicPr>
            <a:picLocks noChangeAspect="1"/>
          </p:cNvPicPr>
          <p:nvPr/>
        </p:nvPicPr>
        <p:blipFill>
          <a:blip r:embed="rId4"/>
          <a:stretch>
            <a:fillRect/>
          </a:stretch>
        </p:blipFill>
        <p:spPr>
          <a:xfrm>
            <a:off x="773783" y="4740064"/>
            <a:ext cx="2260861" cy="1112560"/>
          </a:xfrm>
          <a:prstGeom prst="rect">
            <a:avLst/>
          </a:prstGeom>
        </p:spPr>
      </p:pic>
      <p:sp>
        <p:nvSpPr>
          <p:cNvPr id="11" name="Tekstvak 10">
            <a:extLst>
              <a:ext uri="{FF2B5EF4-FFF2-40B4-BE49-F238E27FC236}">
                <a16:creationId xmlns:a16="http://schemas.microsoft.com/office/drawing/2014/main" id="{8225F6F0-720F-4BC6-9C99-FDA164927A3F}"/>
              </a:ext>
            </a:extLst>
          </p:cNvPr>
          <p:cNvSpPr txBox="1"/>
          <p:nvPr/>
        </p:nvSpPr>
        <p:spPr>
          <a:xfrm>
            <a:off x="763571" y="4699560"/>
            <a:ext cx="2037422" cy="276999"/>
          </a:xfrm>
          <a:prstGeom prst="rect">
            <a:avLst/>
          </a:prstGeom>
          <a:noFill/>
        </p:spPr>
        <p:txBody>
          <a:bodyPr wrap="square" rtlCol="0">
            <a:spAutoFit/>
          </a:bodyPr>
          <a:lstStyle/>
          <a:p>
            <a:r>
              <a:rPr lang="nl-NL" sz="1200">
                <a:solidFill>
                  <a:schemeClr val="bg1"/>
                </a:solidFill>
              </a:rPr>
              <a:t>Oplevering</a:t>
            </a:r>
          </a:p>
        </p:txBody>
      </p:sp>
      <p:pic>
        <p:nvPicPr>
          <p:cNvPr id="12" name="Afbeelding 11">
            <a:extLst>
              <a:ext uri="{FF2B5EF4-FFF2-40B4-BE49-F238E27FC236}">
                <a16:creationId xmlns:a16="http://schemas.microsoft.com/office/drawing/2014/main" id="{CAFDE8C3-7217-4A5B-9247-BD0C663D47E1}"/>
              </a:ext>
            </a:extLst>
          </p:cNvPr>
          <p:cNvPicPr>
            <a:picLocks noChangeAspect="1"/>
          </p:cNvPicPr>
          <p:nvPr/>
        </p:nvPicPr>
        <p:blipFill>
          <a:blip r:embed="rId4"/>
          <a:stretch>
            <a:fillRect/>
          </a:stretch>
        </p:blipFill>
        <p:spPr>
          <a:xfrm>
            <a:off x="3055070" y="1886619"/>
            <a:ext cx="2260861" cy="141402"/>
          </a:xfrm>
          <a:prstGeom prst="rect">
            <a:avLst/>
          </a:prstGeom>
        </p:spPr>
      </p:pic>
      <p:sp>
        <p:nvSpPr>
          <p:cNvPr id="13" name="Tekstvak 12">
            <a:extLst>
              <a:ext uri="{FF2B5EF4-FFF2-40B4-BE49-F238E27FC236}">
                <a16:creationId xmlns:a16="http://schemas.microsoft.com/office/drawing/2014/main" id="{1481C663-9E52-4A59-B744-87B01CB70758}"/>
              </a:ext>
            </a:extLst>
          </p:cNvPr>
          <p:cNvSpPr txBox="1"/>
          <p:nvPr/>
        </p:nvSpPr>
        <p:spPr>
          <a:xfrm>
            <a:off x="3044858" y="1820629"/>
            <a:ext cx="2037422" cy="276999"/>
          </a:xfrm>
          <a:prstGeom prst="rect">
            <a:avLst/>
          </a:prstGeom>
          <a:noFill/>
        </p:spPr>
        <p:txBody>
          <a:bodyPr wrap="square" rtlCol="0">
            <a:spAutoFit/>
          </a:bodyPr>
          <a:lstStyle/>
          <a:p>
            <a:r>
              <a:rPr lang="nl-NL" sz="1200">
                <a:solidFill>
                  <a:schemeClr val="bg1"/>
                </a:solidFill>
              </a:rPr>
              <a:t>Inloop</a:t>
            </a:r>
          </a:p>
        </p:txBody>
      </p:sp>
      <p:pic>
        <p:nvPicPr>
          <p:cNvPr id="14" name="Afbeelding 13">
            <a:extLst>
              <a:ext uri="{FF2B5EF4-FFF2-40B4-BE49-F238E27FC236}">
                <a16:creationId xmlns:a16="http://schemas.microsoft.com/office/drawing/2014/main" id="{A728CF90-3F7E-4FAB-86D8-6E53C0D7BDF2}"/>
              </a:ext>
            </a:extLst>
          </p:cNvPr>
          <p:cNvPicPr>
            <a:picLocks noChangeAspect="1"/>
          </p:cNvPicPr>
          <p:nvPr/>
        </p:nvPicPr>
        <p:blipFill>
          <a:blip r:embed="rId4"/>
          <a:stretch>
            <a:fillRect/>
          </a:stretch>
        </p:blipFill>
        <p:spPr>
          <a:xfrm>
            <a:off x="3055070" y="2497776"/>
            <a:ext cx="2260861" cy="1197002"/>
          </a:xfrm>
          <a:prstGeom prst="rect">
            <a:avLst/>
          </a:prstGeom>
        </p:spPr>
      </p:pic>
      <p:sp>
        <p:nvSpPr>
          <p:cNvPr id="15" name="Tekstvak 14">
            <a:extLst>
              <a:ext uri="{FF2B5EF4-FFF2-40B4-BE49-F238E27FC236}">
                <a16:creationId xmlns:a16="http://schemas.microsoft.com/office/drawing/2014/main" id="{B7CB5EF1-F84B-4FB4-80EC-77D804B8F132}"/>
              </a:ext>
            </a:extLst>
          </p:cNvPr>
          <p:cNvSpPr txBox="1"/>
          <p:nvPr/>
        </p:nvSpPr>
        <p:spPr>
          <a:xfrm>
            <a:off x="3044858" y="2493553"/>
            <a:ext cx="2241020" cy="276999"/>
          </a:xfrm>
          <a:prstGeom prst="rect">
            <a:avLst/>
          </a:prstGeom>
          <a:noFill/>
        </p:spPr>
        <p:txBody>
          <a:bodyPr wrap="square" rtlCol="0">
            <a:spAutoFit/>
          </a:bodyPr>
          <a:lstStyle/>
          <a:p>
            <a:r>
              <a:rPr lang="nl-NL" sz="1200">
                <a:solidFill>
                  <a:schemeClr val="bg1"/>
                </a:solidFill>
              </a:rPr>
              <a:t>Evaluatiegesprekken actieplan</a:t>
            </a:r>
          </a:p>
        </p:txBody>
      </p:sp>
      <p:pic>
        <p:nvPicPr>
          <p:cNvPr id="16" name="Afbeelding 15">
            <a:extLst>
              <a:ext uri="{FF2B5EF4-FFF2-40B4-BE49-F238E27FC236}">
                <a16:creationId xmlns:a16="http://schemas.microsoft.com/office/drawing/2014/main" id="{D40F0342-C8BD-435B-A854-931FC8256B42}"/>
              </a:ext>
            </a:extLst>
          </p:cNvPr>
          <p:cNvPicPr>
            <a:picLocks noChangeAspect="1"/>
          </p:cNvPicPr>
          <p:nvPr/>
        </p:nvPicPr>
        <p:blipFill>
          <a:blip r:embed="rId4"/>
          <a:stretch>
            <a:fillRect/>
          </a:stretch>
        </p:blipFill>
        <p:spPr>
          <a:xfrm>
            <a:off x="3065283" y="4740063"/>
            <a:ext cx="2260861" cy="717872"/>
          </a:xfrm>
          <a:prstGeom prst="rect">
            <a:avLst/>
          </a:prstGeom>
        </p:spPr>
      </p:pic>
      <p:sp>
        <p:nvSpPr>
          <p:cNvPr id="17" name="Tekstvak 16">
            <a:extLst>
              <a:ext uri="{FF2B5EF4-FFF2-40B4-BE49-F238E27FC236}">
                <a16:creationId xmlns:a16="http://schemas.microsoft.com/office/drawing/2014/main" id="{8A51E57A-795D-4A4D-A2F0-0E3DBF0BE109}"/>
              </a:ext>
            </a:extLst>
          </p:cNvPr>
          <p:cNvSpPr txBox="1"/>
          <p:nvPr/>
        </p:nvSpPr>
        <p:spPr>
          <a:xfrm>
            <a:off x="3055071" y="4704758"/>
            <a:ext cx="2037422" cy="276999"/>
          </a:xfrm>
          <a:prstGeom prst="rect">
            <a:avLst/>
          </a:prstGeom>
          <a:noFill/>
        </p:spPr>
        <p:txBody>
          <a:bodyPr wrap="square" rtlCol="0">
            <a:spAutoFit/>
          </a:bodyPr>
          <a:lstStyle/>
          <a:p>
            <a:r>
              <a:rPr lang="nl-NL" sz="1200">
                <a:solidFill>
                  <a:schemeClr val="bg1"/>
                </a:solidFill>
              </a:rPr>
              <a:t>LOB (Bv. Reflecteren)</a:t>
            </a:r>
          </a:p>
        </p:txBody>
      </p:sp>
      <p:grpSp>
        <p:nvGrpSpPr>
          <p:cNvPr id="25" name="Groep 24">
            <a:extLst>
              <a:ext uri="{FF2B5EF4-FFF2-40B4-BE49-F238E27FC236}">
                <a16:creationId xmlns:a16="http://schemas.microsoft.com/office/drawing/2014/main" id="{DDC83073-61A8-48B6-9E26-5E3BEFF77392}"/>
              </a:ext>
            </a:extLst>
          </p:cNvPr>
          <p:cNvGrpSpPr/>
          <p:nvPr/>
        </p:nvGrpSpPr>
        <p:grpSpPr>
          <a:xfrm>
            <a:off x="736682" y="4209166"/>
            <a:ext cx="2271073" cy="510646"/>
            <a:chOff x="763571" y="3184131"/>
            <a:chExt cx="2271073" cy="510646"/>
          </a:xfrm>
        </p:grpSpPr>
        <p:pic>
          <p:nvPicPr>
            <p:cNvPr id="39" name="Afbeelding 38">
              <a:extLst>
                <a:ext uri="{FF2B5EF4-FFF2-40B4-BE49-F238E27FC236}">
                  <a16:creationId xmlns:a16="http://schemas.microsoft.com/office/drawing/2014/main" id="{3E556828-79B8-4B7D-A591-E47B047CCB8B}"/>
                </a:ext>
              </a:extLst>
            </p:cNvPr>
            <p:cNvPicPr>
              <a:picLocks noChangeAspect="1"/>
            </p:cNvPicPr>
            <p:nvPr/>
          </p:nvPicPr>
          <p:blipFill>
            <a:blip r:embed="rId4"/>
            <a:stretch>
              <a:fillRect/>
            </a:stretch>
          </p:blipFill>
          <p:spPr>
            <a:xfrm>
              <a:off x="773783" y="3216757"/>
              <a:ext cx="2260861" cy="478020"/>
            </a:xfrm>
            <a:prstGeom prst="rect">
              <a:avLst/>
            </a:prstGeom>
          </p:spPr>
        </p:pic>
        <p:sp>
          <p:nvSpPr>
            <p:cNvPr id="40" name="Tekstvak 39">
              <a:extLst>
                <a:ext uri="{FF2B5EF4-FFF2-40B4-BE49-F238E27FC236}">
                  <a16:creationId xmlns:a16="http://schemas.microsoft.com/office/drawing/2014/main" id="{B2AF163B-3D1B-4663-9CC8-76F7BB3D13A5}"/>
                </a:ext>
              </a:extLst>
            </p:cNvPr>
            <p:cNvSpPr txBox="1"/>
            <p:nvPr/>
          </p:nvSpPr>
          <p:spPr>
            <a:xfrm>
              <a:off x="763571" y="3184131"/>
              <a:ext cx="2037422" cy="276999"/>
            </a:xfrm>
            <a:prstGeom prst="rect">
              <a:avLst/>
            </a:prstGeom>
            <a:noFill/>
          </p:spPr>
          <p:txBody>
            <a:bodyPr wrap="square" rtlCol="0">
              <a:spAutoFit/>
            </a:bodyPr>
            <a:lstStyle/>
            <a:p>
              <a:r>
                <a:rPr lang="nl-NL" sz="1200">
                  <a:solidFill>
                    <a:schemeClr val="bg1"/>
                  </a:solidFill>
                </a:rPr>
                <a:t>Nederlands</a:t>
              </a:r>
            </a:p>
          </p:txBody>
        </p:sp>
      </p:grpSp>
      <p:pic>
        <p:nvPicPr>
          <p:cNvPr id="41" name="Afbeelding 40">
            <a:extLst>
              <a:ext uri="{FF2B5EF4-FFF2-40B4-BE49-F238E27FC236}">
                <a16:creationId xmlns:a16="http://schemas.microsoft.com/office/drawing/2014/main" id="{6D88A083-7106-4C9B-B3F6-69F840C45B3D}"/>
              </a:ext>
            </a:extLst>
          </p:cNvPr>
          <p:cNvPicPr>
            <a:picLocks noChangeAspect="1"/>
          </p:cNvPicPr>
          <p:nvPr/>
        </p:nvPicPr>
        <p:blipFill>
          <a:blip r:embed="rId4"/>
          <a:stretch>
            <a:fillRect/>
          </a:stretch>
        </p:blipFill>
        <p:spPr>
          <a:xfrm>
            <a:off x="3050763" y="2062090"/>
            <a:ext cx="2265986" cy="421937"/>
          </a:xfrm>
          <a:prstGeom prst="rect">
            <a:avLst/>
          </a:prstGeom>
        </p:spPr>
      </p:pic>
      <p:sp>
        <p:nvSpPr>
          <p:cNvPr id="42" name="Tekstvak 41">
            <a:extLst>
              <a:ext uri="{FF2B5EF4-FFF2-40B4-BE49-F238E27FC236}">
                <a16:creationId xmlns:a16="http://schemas.microsoft.com/office/drawing/2014/main" id="{AB3ED0E3-8FCD-4E79-B418-A3888311C94F}"/>
              </a:ext>
            </a:extLst>
          </p:cNvPr>
          <p:cNvSpPr txBox="1"/>
          <p:nvPr/>
        </p:nvSpPr>
        <p:spPr>
          <a:xfrm>
            <a:off x="3063934" y="1985940"/>
            <a:ext cx="2012042" cy="276999"/>
          </a:xfrm>
          <a:prstGeom prst="rect">
            <a:avLst/>
          </a:prstGeom>
          <a:noFill/>
        </p:spPr>
        <p:txBody>
          <a:bodyPr wrap="square" rtlCol="0">
            <a:spAutoFit/>
          </a:bodyPr>
          <a:lstStyle/>
          <a:p>
            <a:r>
              <a:rPr lang="nl-NL" sz="1200">
                <a:solidFill>
                  <a:schemeClr val="bg1"/>
                </a:solidFill>
              </a:rPr>
              <a:t>Rekenen</a:t>
            </a:r>
          </a:p>
        </p:txBody>
      </p:sp>
      <p:pic>
        <p:nvPicPr>
          <p:cNvPr id="47" name="Afbeelding 46">
            <a:extLst>
              <a:ext uri="{FF2B5EF4-FFF2-40B4-BE49-F238E27FC236}">
                <a16:creationId xmlns:a16="http://schemas.microsoft.com/office/drawing/2014/main" id="{52BFAB77-CCA1-421E-83BA-DAB9E2DE27FF}"/>
              </a:ext>
            </a:extLst>
          </p:cNvPr>
          <p:cNvPicPr>
            <a:picLocks noChangeAspect="1"/>
          </p:cNvPicPr>
          <p:nvPr/>
        </p:nvPicPr>
        <p:blipFill>
          <a:blip r:embed="rId4"/>
          <a:stretch>
            <a:fillRect/>
          </a:stretch>
        </p:blipFill>
        <p:spPr>
          <a:xfrm>
            <a:off x="3066616" y="4247184"/>
            <a:ext cx="2260861" cy="478020"/>
          </a:xfrm>
          <a:prstGeom prst="rect">
            <a:avLst/>
          </a:prstGeom>
        </p:spPr>
      </p:pic>
      <p:sp>
        <p:nvSpPr>
          <p:cNvPr id="48" name="Tekstvak 47">
            <a:extLst>
              <a:ext uri="{FF2B5EF4-FFF2-40B4-BE49-F238E27FC236}">
                <a16:creationId xmlns:a16="http://schemas.microsoft.com/office/drawing/2014/main" id="{262C1242-05D9-4C51-B699-583EE93ADB22}"/>
              </a:ext>
            </a:extLst>
          </p:cNvPr>
          <p:cNvSpPr txBox="1"/>
          <p:nvPr/>
        </p:nvSpPr>
        <p:spPr>
          <a:xfrm>
            <a:off x="3056404" y="4214558"/>
            <a:ext cx="2037422" cy="276999"/>
          </a:xfrm>
          <a:prstGeom prst="rect">
            <a:avLst/>
          </a:prstGeom>
          <a:noFill/>
        </p:spPr>
        <p:txBody>
          <a:bodyPr wrap="square" rtlCol="0">
            <a:spAutoFit/>
          </a:bodyPr>
          <a:lstStyle/>
          <a:p>
            <a:r>
              <a:rPr lang="nl-NL" sz="1200">
                <a:solidFill>
                  <a:schemeClr val="bg1"/>
                </a:solidFill>
              </a:rPr>
              <a:t>Engels</a:t>
            </a:r>
          </a:p>
        </p:txBody>
      </p:sp>
      <p:pic>
        <p:nvPicPr>
          <p:cNvPr id="53" name="Afbeelding 52">
            <a:extLst>
              <a:ext uri="{FF2B5EF4-FFF2-40B4-BE49-F238E27FC236}">
                <a16:creationId xmlns:a16="http://schemas.microsoft.com/office/drawing/2014/main" id="{C4F3A6AA-E753-4B16-AEA4-EF46D0E4270F}"/>
              </a:ext>
            </a:extLst>
          </p:cNvPr>
          <p:cNvPicPr>
            <a:picLocks noChangeAspect="1"/>
          </p:cNvPicPr>
          <p:nvPr/>
        </p:nvPicPr>
        <p:blipFill>
          <a:blip r:embed="rId4"/>
          <a:stretch>
            <a:fillRect/>
          </a:stretch>
        </p:blipFill>
        <p:spPr>
          <a:xfrm>
            <a:off x="781634" y="5869628"/>
            <a:ext cx="2253009" cy="422810"/>
          </a:xfrm>
          <a:prstGeom prst="rect">
            <a:avLst/>
          </a:prstGeom>
        </p:spPr>
      </p:pic>
      <p:sp>
        <p:nvSpPr>
          <p:cNvPr id="54" name="Tekstvak 53">
            <a:extLst>
              <a:ext uri="{FF2B5EF4-FFF2-40B4-BE49-F238E27FC236}">
                <a16:creationId xmlns:a16="http://schemas.microsoft.com/office/drawing/2014/main" id="{9C120E57-63F1-4CDC-9167-686648A13750}"/>
              </a:ext>
            </a:extLst>
          </p:cNvPr>
          <p:cNvSpPr txBox="1"/>
          <p:nvPr/>
        </p:nvSpPr>
        <p:spPr>
          <a:xfrm>
            <a:off x="795101" y="5837002"/>
            <a:ext cx="1990704" cy="276999"/>
          </a:xfrm>
          <a:prstGeom prst="rect">
            <a:avLst/>
          </a:prstGeom>
          <a:noFill/>
        </p:spPr>
        <p:txBody>
          <a:bodyPr wrap="square" rtlCol="0">
            <a:spAutoFit/>
          </a:bodyPr>
          <a:lstStyle/>
          <a:p>
            <a:r>
              <a:rPr lang="nl-NL" sz="1200">
                <a:solidFill>
                  <a:schemeClr val="bg1"/>
                </a:solidFill>
              </a:rPr>
              <a:t>Burgerschap</a:t>
            </a:r>
          </a:p>
        </p:txBody>
      </p:sp>
      <p:sp>
        <p:nvSpPr>
          <p:cNvPr id="106" name="Rechthoek 105">
            <a:extLst>
              <a:ext uri="{FF2B5EF4-FFF2-40B4-BE49-F238E27FC236}">
                <a16:creationId xmlns:a16="http://schemas.microsoft.com/office/drawing/2014/main" id="{BA862E03-E7F0-422B-B978-0B1423548D54}"/>
              </a:ext>
            </a:extLst>
          </p:cNvPr>
          <p:cNvSpPr/>
          <p:nvPr/>
        </p:nvSpPr>
        <p:spPr>
          <a:xfrm>
            <a:off x="9873013" y="1625600"/>
            <a:ext cx="2336226" cy="4752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8" name="Tekstvak 97">
            <a:extLst>
              <a:ext uri="{FF2B5EF4-FFF2-40B4-BE49-F238E27FC236}">
                <a16:creationId xmlns:a16="http://schemas.microsoft.com/office/drawing/2014/main" id="{F6358E4D-9B0C-4003-8667-BB862202C69D}"/>
              </a:ext>
            </a:extLst>
          </p:cNvPr>
          <p:cNvSpPr txBox="1"/>
          <p:nvPr/>
        </p:nvSpPr>
        <p:spPr>
          <a:xfrm>
            <a:off x="9879570" y="1886619"/>
            <a:ext cx="2263420" cy="2862322"/>
          </a:xfrm>
          <a:prstGeom prst="rect">
            <a:avLst/>
          </a:prstGeom>
          <a:noFill/>
        </p:spPr>
        <p:txBody>
          <a:bodyPr wrap="square" rtlCol="0">
            <a:spAutoFit/>
          </a:bodyPr>
          <a:lstStyle/>
          <a:p>
            <a:r>
              <a:rPr lang="nl-NL">
                <a:solidFill>
                  <a:srgbClr val="3174AD"/>
                </a:solidFill>
              </a:rPr>
              <a:t>Blauw = is rooster volgens EduArte</a:t>
            </a:r>
          </a:p>
          <a:p>
            <a:endParaRPr lang="nl-NL">
              <a:solidFill>
                <a:srgbClr val="3174AD"/>
              </a:solidFill>
            </a:endParaRPr>
          </a:p>
          <a:p>
            <a:r>
              <a:rPr lang="nl-NL">
                <a:solidFill>
                  <a:srgbClr val="FF6600"/>
                </a:solidFill>
              </a:rPr>
              <a:t>Oranje = bijeenkomsten in codegroups</a:t>
            </a:r>
          </a:p>
          <a:p>
            <a:endParaRPr lang="nl-NL">
              <a:solidFill>
                <a:srgbClr val="339966"/>
              </a:solidFill>
            </a:endParaRPr>
          </a:p>
          <a:p>
            <a:r>
              <a:rPr lang="nl-NL">
                <a:solidFill>
                  <a:srgbClr val="339966"/>
                </a:solidFill>
              </a:rPr>
              <a:t>Groen = workshops op basis van leervragen </a:t>
            </a:r>
          </a:p>
        </p:txBody>
      </p:sp>
      <p:pic>
        <p:nvPicPr>
          <p:cNvPr id="93" name="Afbeelding 92">
            <a:extLst>
              <a:ext uri="{FF2B5EF4-FFF2-40B4-BE49-F238E27FC236}">
                <a16:creationId xmlns:a16="http://schemas.microsoft.com/office/drawing/2014/main" id="{3965A1CE-7C90-47CB-B68F-32065BA9AF84}"/>
              </a:ext>
            </a:extLst>
          </p:cNvPr>
          <p:cNvPicPr>
            <a:picLocks noChangeAspect="1"/>
          </p:cNvPicPr>
          <p:nvPr/>
        </p:nvPicPr>
        <p:blipFill>
          <a:blip r:embed="rId5"/>
          <a:stretch>
            <a:fillRect/>
          </a:stretch>
        </p:blipFill>
        <p:spPr>
          <a:xfrm>
            <a:off x="7639728" y="1887985"/>
            <a:ext cx="2238375" cy="4405819"/>
          </a:xfrm>
          <a:prstGeom prst="rect">
            <a:avLst/>
          </a:prstGeom>
        </p:spPr>
      </p:pic>
      <p:sp>
        <p:nvSpPr>
          <p:cNvPr id="94" name="Tekstvak 93">
            <a:extLst>
              <a:ext uri="{FF2B5EF4-FFF2-40B4-BE49-F238E27FC236}">
                <a16:creationId xmlns:a16="http://schemas.microsoft.com/office/drawing/2014/main" id="{347B33AA-F58F-437E-B01F-67006B897FE8}"/>
              </a:ext>
            </a:extLst>
          </p:cNvPr>
          <p:cNvSpPr txBox="1"/>
          <p:nvPr/>
        </p:nvSpPr>
        <p:spPr>
          <a:xfrm>
            <a:off x="7636936" y="1821996"/>
            <a:ext cx="2037422" cy="276999"/>
          </a:xfrm>
          <a:prstGeom prst="rect">
            <a:avLst/>
          </a:prstGeom>
          <a:noFill/>
        </p:spPr>
        <p:txBody>
          <a:bodyPr wrap="square" rtlCol="0">
            <a:spAutoFit/>
          </a:bodyPr>
          <a:lstStyle/>
          <a:p>
            <a:r>
              <a:rPr lang="nl-NL" sz="1200">
                <a:solidFill>
                  <a:schemeClr val="bg1"/>
                </a:solidFill>
              </a:rPr>
              <a:t>Teamontwikkeling</a:t>
            </a:r>
          </a:p>
        </p:txBody>
      </p:sp>
      <p:pic>
        <p:nvPicPr>
          <p:cNvPr id="127" name="Afbeelding 126">
            <a:extLst>
              <a:ext uri="{FF2B5EF4-FFF2-40B4-BE49-F238E27FC236}">
                <a16:creationId xmlns:a16="http://schemas.microsoft.com/office/drawing/2014/main" id="{FDE64515-C423-4B85-A06D-CAB0128A51E0}"/>
              </a:ext>
            </a:extLst>
          </p:cNvPr>
          <p:cNvPicPr>
            <a:picLocks noChangeAspect="1"/>
          </p:cNvPicPr>
          <p:nvPr/>
        </p:nvPicPr>
        <p:blipFill>
          <a:blip r:embed="rId4"/>
          <a:stretch>
            <a:fillRect/>
          </a:stretch>
        </p:blipFill>
        <p:spPr>
          <a:xfrm>
            <a:off x="773783" y="3059688"/>
            <a:ext cx="2260861" cy="635090"/>
          </a:xfrm>
          <a:prstGeom prst="rect">
            <a:avLst/>
          </a:prstGeom>
        </p:spPr>
      </p:pic>
      <p:sp>
        <p:nvSpPr>
          <p:cNvPr id="128" name="Tekstvak 127">
            <a:extLst>
              <a:ext uri="{FF2B5EF4-FFF2-40B4-BE49-F238E27FC236}">
                <a16:creationId xmlns:a16="http://schemas.microsoft.com/office/drawing/2014/main" id="{332BA96B-7A2C-4F16-9B15-C0A3BBC5AEB0}"/>
              </a:ext>
            </a:extLst>
          </p:cNvPr>
          <p:cNvSpPr txBox="1"/>
          <p:nvPr/>
        </p:nvSpPr>
        <p:spPr>
          <a:xfrm>
            <a:off x="763571" y="3021492"/>
            <a:ext cx="2037422" cy="276999"/>
          </a:xfrm>
          <a:prstGeom prst="rect">
            <a:avLst/>
          </a:prstGeom>
          <a:noFill/>
        </p:spPr>
        <p:txBody>
          <a:bodyPr wrap="square" rtlCol="0">
            <a:spAutoFit/>
          </a:bodyPr>
          <a:lstStyle/>
          <a:p>
            <a:r>
              <a:rPr lang="nl-NL" sz="1200">
                <a:solidFill>
                  <a:schemeClr val="bg1"/>
                </a:solidFill>
              </a:rPr>
              <a:t>Oplevering </a:t>
            </a:r>
          </a:p>
        </p:txBody>
      </p:sp>
      <p:pic>
        <p:nvPicPr>
          <p:cNvPr id="129" name="Afbeelding 128">
            <a:extLst>
              <a:ext uri="{FF2B5EF4-FFF2-40B4-BE49-F238E27FC236}">
                <a16:creationId xmlns:a16="http://schemas.microsoft.com/office/drawing/2014/main" id="{647F99B5-EB02-4EBB-8874-DB5474946F38}"/>
              </a:ext>
            </a:extLst>
          </p:cNvPr>
          <p:cNvPicPr>
            <a:picLocks noChangeAspect="1"/>
          </p:cNvPicPr>
          <p:nvPr/>
        </p:nvPicPr>
        <p:blipFill>
          <a:blip r:embed="rId4"/>
          <a:stretch>
            <a:fillRect/>
          </a:stretch>
        </p:blipFill>
        <p:spPr>
          <a:xfrm>
            <a:off x="3055070" y="5480824"/>
            <a:ext cx="2260861" cy="811614"/>
          </a:xfrm>
          <a:prstGeom prst="rect">
            <a:avLst/>
          </a:prstGeom>
        </p:spPr>
      </p:pic>
      <p:sp>
        <p:nvSpPr>
          <p:cNvPr id="130" name="Tekstvak 129">
            <a:extLst>
              <a:ext uri="{FF2B5EF4-FFF2-40B4-BE49-F238E27FC236}">
                <a16:creationId xmlns:a16="http://schemas.microsoft.com/office/drawing/2014/main" id="{9630ED4A-2644-4E91-B8CD-55819B2DD8AE}"/>
              </a:ext>
            </a:extLst>
          </p:cNvPr>
          <p:cNvSpPr txBox="1"/>
          <p:nvPr/>
        </p:nvSpPr>
        <p:spPr>
          <a:xfrm>
            <a:off x="3067916" y="5455293"/>
            <a:ext cx="2200012" cy="276999"/>
          </a:xfrm>
          <a:prstGeom prst="rect">
            <a:avLst/>
          </a:prstGeom>
          <a:noFill/>
        </p:spPr>
        <p:txBody>
          <a:bodyPr wrap="square" rtlCol="0">
            <a:spAutoFit/>
          </a:bodyPr>
          <a:lstStyle/>
          <a:p>
            <a:r>
              <a:rPr lang="nl-NL" sz="1200">
                <a:solidFill>
                  <a:schemeClr val="bg1"/>
                </a:solidFill>
              </a:rPr>
              <a:t>Software Development (Bv. IOT)</a:t>
            </a:r>
          </a:p>
        </p:txBody>
      </p:sp>
      <p:pic>
        <p:nvPicPr>
          <p:cNvPr id="55" name="Afbeelding 54">
            <a:extLst>
              <a:ext uri="{FF2B5EF4-FFF2-40B4-BE49-F238E27FC236}">
                <a16:creationId xmlns:a16="http://schemas.microsoft.com/office/drawing/2014/main" id="{EC24E38C-B260-467A-88CF-663F1E5B532E}"/>
              </a:ext>
            </a:extLst>
          </p:cNvPr>
          <p:cNvPicPr>
            <a:picLocks noChangeAspect="1"/>
          </p:cNvPicPr>
          <p:nvPr/>
        </p:nvPicPr>
        <p:blipFill>
          <a:blip r:embed="rId4"/>
          <a:stretch>
            <a:fillRect/>
          </a:stretch>
        </p:blipFill>
        <p:spPr>
          <a:xfrm>
            <a:off x="5346454" y="1886619"/>
            <a:ext cx="2232698" cy="141402"/>
          </a:xfrm>
          <a:prstGeom prst="rect">
            <a:avLst/>
          </a:prstGeom>
        </p:spPr>
      </p:pic>
      <p:sp>
        <p:nvSpPr>
          <p:cNvPr id="56" name="Tekstvak 55">
            <a:extLst>
              <a:ext uri="{FF2B5EF4-FFF2-40B4-BE49-F238E27FC236}">
                <a16:creationId xmlns:a16="http://schemas.microsoft.com/office/drawing/2014/main" id="{2E89C10F-FB84-4DEC-881A-E247E43C7485}"/>
              </a:ext>
            </a:extLst>
          </p:cNvPr>
          <p:cNvSpPr txBox="1"/>
          <p:nvPr/>
        </p:nvSpPr>
        <p:spPr>
          <a:xfrm>
            <a:off x="5336241" y="1820629"/>
            <a:ext cx="2012042" cy="276999"/>
          </a:xfrm>
          <a:prstGeom prst="rect">
            <a:avLst/>
          </a:prstGeom>
          <a:noFill/>
        </p:spPr>
        <p:txBody>
          <a:bodyPr wrap="square" rtlCol="0">
            <a:spAutoFit/>
          </a:bodyPr>
          <a:lstStyle/>
          <a:p>
            <a:r>
              <a:rPr lang="nl-NL" sz="1200">
                <a:solidFill>
                  <a:schemeClr val="bg1"/>
                </a:solidFill>
              </a:rPr>
              <a:t>Inloop</a:t>
            </a:r>
          </a:p>
        </p:txBody>
      </p:sp>
      <p:pic>
        <p:nvPicPr>
          <p:cNvPr id="57" name="Afbeelding 56">
            <a:extLst>
              <a:ext uri="{FF2B5EF4-FFF2-40B4-BE49-F238E27FC236}">
                <a16:creationId xmlns:a16="http://schemas.microsoft.com/office/drawing/2014/main" id="{555E10CE-3E07-4EBE-B16A-ECE07522940B}"/>
              </a:ext>
            </a:extLst>
          </p:cNvPr>
          <p:cNvPicPr>
            <a:picLocks noChangeAspect="1"/>
          </p:cNvPicPr>
          <p:nvPr/>
        </p:nvPicPr>
        <p:blipFill>
          <a:blip r:embed="rId4"/>
          <a:stretch>
            <a:fillRect/>
          </a:stretch>
        </p:blipFill>
        <p:spPr>
          <a:xfrm>
            <a:off x="5346454" y="2496185"/>
            <a:ext cx="2232698" cy="1193417"/>
          </a:xfrm>
          <a:prstGeom prst="rect">
            <a:avLst/>
          </a:prstGeom>
        </p:spPr>
      </p:pic>
      <p:sp>
        <p:nvSpPr>
          <p:cNvPr id="58" name="Tekstvak 57">
            <a:extLst>
              <a:ext uri="{FF2B5EF4-FFF2-40B4-BE49-F238E27FC236}">
                <a16:creationId xmlns:a16="http://schemas.microsoft.com/office/drawing/2014/main" id="{43C4D589-B56C-4BC1-916C-40F52CF20FE9}"/>
              </a:ext>
            </a:extLst>
          </p:cNvPr>
          <p:cNvSpPr txBox="1"/>
          <p:nvPr/>
        </p:nvSpPr>
        <p:spPr>
          <a:xfrm>
            <a:off x="5306589" y="2481041"/>
            <a:ext cx="2012042" cy="276999"/>
          </a:xfrm>
          <a:prstGeom prst="rect">
            <a:avLst/>
          </a:prstGeom>
          <a:noFill/>
        </p:spPr>
        <p:txBody>
          <a:bodyPr wrap="square" rtlCol="0">
            <a:spAutoFit/>
          </a:bodyPr>
          <a:lstStyle/>
          <a:p>
            <a:r>
              <a:rPr lang="nl-NL" sz="1200">
                <a:solidFill>
                  <a:schemeClr val="bg1"/>
                </a:solidFill>
              </a:rPr>
              <a:t>Toetsen</a:t>
            </a:r>
          </a:p>
        </p:txBody>
      </p:sp>
      <p:pic>
        <p:nvPicPr>
          <p:cNvPr id="59" name="Afbeelding 58">
            <a:extLst>
              <a:ext uri="{FF2B5EF4-FFF2-40B4-BE49-F238E27FC236}">
                <a16:creationId xmlns:a16="http://schemas.microsoft.com/office/drawing/2014/main" id="{976D9760-15C3-470A-A139-0A4C0528A0DF}"/>
              </a:ext>
            </a:extLst>
          </p:cNvPr>
          <p:cNvPicPr>
            <a:picLocks noChangeAspect="1"/>
          </p:cNvPicPr>
          <p:nvPr/>
        </p:nvPicPr>
        <p:blipFill>
          <a:blip r:embed="rId4"/>
          <a:stretch>
            <a:fillRect/>
          </a:stretch>
        </p:blipFill>
        <p:spPr>
          <a:xfrm>
            <a:off x="5356667" y="4249861"/>
            <a:ext cx="2232698" cy="2042577"/>
          </a:xfrm>
          <a:prstGeom prst="rect">
            <a:avLst/>
          </a:prstGeom>
        </p:spPr>
      </p:pic>
      <p:sp>
        <p:nvSpPr>
          <p:cNvPr id="60" name="Tekstvak 59">
            <a:extLst>
              <a:ext uri="{FF2B5EF4-FFF2-40B4-BE49-F238E27FC236}">
                <a16:creationId xmlns:a16="http://schemas.microsoft.com/office/drawing/2014/main" id="{77D77860-CE6A-42B6-85A0-C59FE2AB55C1}"/>
              </a:ext>
            </a:extLst>
          </p:cNvPr>
          <p:cNvSpPr txBox="1"/>
          <p:nvPr/>
        </p:nvSpPr>
        <p:spPr>
          <a:xfrm>
            <a:off x="5346454" y="4214558"/>
            <a:ext cx="2012042" cy="276999"/>
          </a:xfrm>
          <a:prstGeom prst="rect">
            <a:avLst/>
          </a:prstGeom>
          <a:noFill/>
        </p:spPr>
        <p:txBody>
          <a:bodyPr wrap="square" rtlCol="0">
            <a:spAutoFit/>
          </a:bodyPr>
          <a:lstStyle/>
          <a:p>
            <a:r>
              <a:rPr lang="nl-NL" sz="1200">
                <a:solidFill>
                  <a:schemeClr val="bg1"/>
                </a:solidFill>
              </a:rPr>
              <a:t>Themamiddag</a:t>
            </a:r>
          </a:p>
        </p:txBody>
      </p:sp>
      <p:pic>
        <p:nvPicPr>
          <p:cNvPr id="61" name="Afbeelding 60">
            <a:extLst>
              <a:ext uri="{FF2B5EF4-FFF2-40B4-BE49-F238E27FC236}">
                <a16:creationId xmlns:a16="http://schemas.microsoft.com/office/drawing/2014/main" id="{DD7E636B-8BB2-4453-9F5B-065DCCE8D2F3}"/>
              </a:ext>
            </a:extLst>
          </p:cNvPr>
          <p:cNvPicPr>
            <a:picLocks noChangeAspect="1"/>
          </p:cNvPicPr>
          <p:nvPr/>
        </p:nvPicPr>
        <p:blipFill>
          <a:blip r:embed="rId4"/>
          <a:stretch>
            <a:fillRect/>
          </a:stretch>
        </p:blipFill>
        <p:spPr>
          <a:xfrm>
            <a:off x="5346455" y="2059922"/>
            <a:ext cx="2232698" cy="421937"/>
          </a:xfrm>
          <a:prstGeom prst="rect">
            <a:avLst/>
          </a:prstGeom>
        </p:spPr>
      </p:pic>
      <p:sp>
        <p:nvSpPr>
          <p:cNvPr id="62" name="Tekstvak 61">
            <a:extLst>
              <a:ext uri="{FF2B5EF4-FFF2-40B4-BE49-F238E27FC236}">
                <a16:creationId xmlns:a16="http://schemas.microsoft.com/office/drawing/2014/main" id="{C7EAF608-E931-4476-A1B4-28CD622A2F06}"/>
              </a:ext>
            </a:extLst>
          </p:cNvPr>
          <p:cNvSpPr txBox="1"/>
          <p:nvPr/>
        </p:nvSpPr>
        <p:spPr>
          <a:xfrm>
            <a:off x="5336242" y="1993932"/>
            <a:ext cx="2012042" cy="276999"/>
          </a:xfrm>
          <a:prstGeom prst="rect">
            <a:avLst/>
          </a:prstGeom>
          <a:noFill/>
        </p:spPr>
        <p:txBody>
          <a:bodyPr wrap="square" rtlCol="0">
            <a:spAutoFit/>
          </a:bodyPr>
          <a:lstStyle/>
          <a:p>
            <a:r>
              <a:rPr lang="nl-NL" sz="1200">
                <a:solidFill>
                  <a:schemeClr val="bg1"/>
                </a:solidFill>
              </a:rPr>
              <a:t>Nederlands</a:t>
            </a:r>
          </a:p>
        </p:txBody>
      </p:sp>
      <p:sp>
        <p:nvSpPr>
          <p:cNvPr id="74" name="Tekstvak 73">
            <a:extLst>
              <a:ext uri="{FF2B5EF4-FFF2-40B4-BE49-F238E27FC236}">
                <a16:creationId xmlns:a16="http://schemas.microsoft.com/office/drawing/2014/main" id="{879E81FC-6A1B-4E49-8621-6450B2C91E6A}"/>
              </a:ext>
            </a:extLst>
          </p:cNvPr>
          <p:cNvSpPr txBox="1"/>
          <p:nvPr/>
        </p:nvSpPr>
        <p:spPr>
          <a:xfrm>
            <a:off x="0" y="6378492"/>
            <a:ext cx="12209239" cy="373697"/>
          </a:xfrm>
          <a:prstGeom prst="rect">
            <a:avLst/>
          </a:prstGeom>
          <a:noFill/>
        </p:spPr>
        <p:txBody>
          <a:bodyPr wrap="square" rtlCol="0">
            <a:spAutoFit/>
          </a:bodyPr>
          <a:lstStyle/>
          <a:p>
            <a:r>
              <a:rPr lang="nl-NL"/>
              <a:t>Roosters verschillen telkens, afhankelijk van de leerwensen van studenten en het lesprogramma. Generiek wel vast?</a:t>
            </a:r>
          </a:p>
        </p:txBody>
      </p:sp>
      <p:grpSp>
        <p:nvGrpSpPr>
          <p:cNvPr id="43" name="Groep 58">
            <a:extLst>
              <a:ext uri="{FF2B5EF4-FFF2-40B4-BE49-F238E27FC236}">
                <a16:creationId xmlns:a16="http://schemas.microsoft.com/office/drawing/2014/main" id="{B1D6CB55-0006-4A20-BCE5-8972649AF00E}"/>
              </a:ext>
            </a:extLst>
          </p:cNvPr>
          <p:cNvGrpSpPr/>
          <p:nvPr/>
        </p:nvGrpSpPr>
        <p:grpSpPr>
          <a:xfrm>
            <a:off x="5640056" y="4494560"/>
            <a:ext cx="2336225" cy="491005"/>
            <a:chOff x="1670182" y="2513571"/>
            <a:chExt cx="2336225" cy="491005"/>
          </a:xfrm>
        </p:grpSpPr>
        <p:pic>
          <p:nvPicPr>
            <p:cNvPr id="44" name="Afbeelding 59">
              <a:extLst>
                <a:ext uri="{FF2B5EF4-FFF2-40B4-BE49-F238E27FC236}">
                  <a16:creationId xmlns:a16="http://schemas.microsoft.com/office/drawing/2014/main" id="{20F2D23E-0750-4BD5-9675-A3706FAB6816}"/>
                </a:ext>
              </a:extLst>
            </p:cNvPr>
            <p:cNvPicPr>
              <a:picLocks noChangeAspect="1"/>
            </p:cNvPicPr>
            <p:nvPr/>
          </p:nvPicPr>
          <p:blipFill>
            <a:blip r:embed="rId6"/>
            <a:stretch>
              <a:fillRect/>
            </a:stretch>
          </p:blipFill>
          <p:spPr>
            <a:xfrm>
              <a:off x="1670183" y="2560876"/>
              <a:ext cx="1345330" cy="443700"/>
            </a:xfrm>
            <a:prstGeom prst="rect">
              <a:avLst/>
            </a:prstGeom>
          </p:spPr>
        </p:pic>
        <p:sp>
          <p:nvSpPr>
            <p:cNvPr id="45" name="Tekstvak 60">
              <a:extLst>
                <a:ext uri="{FF2B5EF4-FFF2-40B4-BE49-F238E27FC236}">
                  <a16:creationId xmlns:a16="http://schemas.microsoft.com/office/drawing/2014/main" id="{DB9B1710-05CC-428F-87BD-B04ADF2C2A25}"/>
                </a:ext>
              </a:extLst>
            </p:cNvPr>
            <p:cNvSpPr txBox="1"/>
            <p:nvPr/>
          </p:nvSpPr>
          <p:spPr>
            <a:xfrm>
              <a:off x="1670182" y="2513571"/>
              <a:ext cx="2336225" cy="461665"/>
            </a:xfrm>
            <a:prstGeom prst="rect">
              <a:avLst/>
            </a:prstGeom>
            <a:noFill/>
          </p:spPr>
          <p:txBody>
            <a:bodyPr wrap="square" rtlCol="0">
              <a:spAutoFit/>
            </a:bodyPr>
            <a:lstStyle/>
            <a:p>
              <a:r>
                <a:rPr lang="nl-NL" sz="1200">
                  <a:solidFill>
                    <a:schemeClr val="bg1"/>
                  </a:solidFill>
                </a:rPr>
                <a:t>Workshops verdieping - verbreding</a:t>
              </a:r>
            </a:p>
          </p:txBody>
        </p:sp>
      </p:grpSp>
    </p:spTree>
    <p:extLst>
      <p:ext uri="{BB962C8B-B14F-4D97-AF65-F5344CB8AC3E}">
        <p14:creationId xmlns:p14="http://schemas.microsoft.com/office/powerpoint/2010/main" val="41991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C7D94-EA9F-42A4-A2FC-44F54DFB34E3}"/>
              </a:ext>
            </a:extLst>
          </p:cNvPr>
          <p:cNvSpPr>
            <a:spLocks noGrp="1"/>
          </p:cNvSpPr>
          <p:nvPr>
            <p:ph type="title"/>
          </p:nvPr>
        </p:nvSpPr>
        <p:spPr/>
        <p:txBody>
          <a:bodyPr/>
          <a:lstStyle/>
          <a:p>
            <a:r>
              <a:rPr lang="nl-NL"/>
              <a:t>Slotweek</a:t>
            </a:r>
          </a:p>
        </p:txBody>
      </p:sp>
      <p:sp>
        <p:nvSpPr>
          <p:cNvPr id="3" name="Tijdelijke aanduiding voor inhoud 2">
            <a:extLst>
              <a:ext uri="{FF2B5EF4-FFF2-40B4-BE49-F238E27FC236}">
                <a16:creationId xmlns:a16="http://schemas.microsoft.com/office/drawing/2014/main" id="{32A110AA-6070-462E-8EBD-6DB74C3FCC5D}"/>
              </a:ext>
            </a:extLst>
          </p:cNvPr>
          <p:cNvSpPr>
            <a:spLocks noGrp="1"/>
          </p:cNvSpPr>
          <p:nvPr>
            <p:ph idx="1"/>
          </p:nvPr>
        </p:nvSpPr>
        <p:spPr/>
        <p:txBody>
          <a:bodyPr/>
          <a:lstStyle/>
          <a:p>
            <a:endParaRPr lang="nl-NL"/>
          </a:p>
        </p:txBody>
      </p:sp>
      <p:graphicFrame>
        <p:nvGraphicFramePr>
          <p:cNvPr id="4" name="Tijdelijke aanduiding voor inhoud 2">
            <a:extLst>
              <a:ext uri="{FF2B5EF4-FFF2-40B4-BE49-F238E27FC236}">
                <a16:creationId xmlns:a16="http://schemas.microsoft.com/office/drawing/2014/main" id="{65E5D990-EA12-46A3-925D-65B351FFA420}"/>
              </a:ext>
            </a:extLst>
          </p:cNvPr>
          <p:cNvGraphicFramePr>
            <a:graphicFrameLocks/>
          </p:cNvGraphicFramePr>
          <p:nvPr>
            <p:extLst>
              <p:ext uri="{D42A27DB-BD31-4B8C-83A1-F6EECF244321}">
                <p14:modId xmlns:p14="http://schemas.microsoft.com/office/powerpoint/2010/main" val="2698471472"/>
              </p:ext>
            </p:extLst>
          </p:nvPr>
        </p:nvGraphicFramePr>
        <p:xfrm>
          <a:off x="819615" y="1379576"/>
          <a:ext cx="10515600" cy="5287628"/>
        </p:xfrm>
        <a:graphic>
          <a:graphicData uri="http://schemas.openxmlformats.org/drawingml/2006/table">
            <a:tbl>
              <a:tblPr firstRow="1" bandRow="1">
                <a:tableStyleId>{00A15C55-8517-42AA-B614-E9B94910E393}</a:tableStyleId>
              </a:tblPr>
              <a:tblGrid>
                <a:gridCol w="2641847">
                  <a:extLst>
                    <a:ext uri="{9D8B030D-6E8A-4147-A177-3AD203B41FA5}">
                      <a16:colId xmlns:a16="http://schemas.microsoft.com/office/drawing/2014/main" val="4236177581"/>
                    </a:ext>
                  </a:extLst>
                </a:gridCol>
                <a:gridCol w="1970842">
                  <a:extLst>
                    <a:ext uri="{9D8B030D-6E8A-4147-A177-3AD203B41FA5}">
                      <a16:colId xmlns:a16="http://schemas.microsoft.com/office/drawing/2014/main" val="325119613"/>
                    </a:ext>
                  </a:extLst>
                </a:gridCol>
                <a:gridCol w="1967637">
                  <a:extLst>
                    <a:ext uri="{9D8B030D-6E8A-4147-A177-3AD203B41FA5}">
                      <a16:colId xmlns:a16="http://schemas.microsoft.com/office/drawing/2014/main" val="443728982"/>
                    </a:ext>
                  </a:extLst>
                </a:gridCol>
                <a:gridCol w="1967637">
                  <a:extLst>
                    <a:ext uri="{9D8B030D-6E8A-4147-A177-3AD203B41FA5}">
                      <a16:colId xmlns:a16="http://schemas.microsoft.com/office/drawing/2014/main" val="2594503217"/>
                    </a:ext>
                  </a:extLst>
                </a:gridCol>
                <a:gridCol w="1967637">
                  <a:extLst>
                    <a:ext uri="{9D8B030D-6E8A-4147-A177-3AD203B41FA5}">
                      <a16:colId xmlns:a16="http://schemas.microsoft.com/office/drawing/2014/main" val="1045047976"/>
                    </a:ext>
                  </a:extLst>
                </a:gridCol>
              </a:tblGrid>
              <a:tr h="557079">
                <a:tc>
                  <a:txBody>
                    <a:bodyPr/>
                    <a:lstStyle/>
                    <a:p>
                      <a:r>
                        <a:rPr lang="nl-NL" sz="1400"/>
                        <a:t>Naam bijeenkomst</a:t>
                      </a:r>
                    </a:p>
                  </a:txBody>
                  <a:tcPr/>
                </a:tc>
                <a:tc>
                  <a:txBody>
                    <a:bodyPr/>
                    <a:lstStyle/>
                    <a:p>
                      <a:r>
                        <a:rPr lang="nl-NL" sz="1400"/>
                        <a:t>Uitleg werkwijze</a:t>
                      </a:r>
                    </a:p>
                  </a:txBody>
                  <a:tcPr/>
                </a:tc>
                <a:tc>
                  <a:txBody>
                    <a:bodyPr/>
                    <a:lstStyle/>
                    <a:p>
                      <a:r>
                        <a:rPr lang="nl-NL" sz="1400"/>
                        <a:t>Oplevering</a:t>
                      </a:r>
                    </a:p>
                  </a:txBody>
                  <a:tcPr/>
                </a:tc>
                <a:tc>
                  <a:txBody>
                    <a:bodyPr/>
                    <a:lstStyle/>
                    <a:p>
                      <a:r>
                        <a:rPr lang="nl-NL" sz="1400" b="1" kern="1200">
                          <a:solidFill>
                            <a:schemeClr val="lt1"/>
                          </a:solidFill>
                          <a:latin typeface="+mn-lt"/>
                          <a:ea typeface="+mn-ea"/>
                          <a:cs typeface="+mn-cs"/>
                        </a:rPr>
                        <a:t>Evaluatiegesprek actieplan</a:t>
                      </a:r>
                    </a:p>
                  </a:txBody>
                  <a:tcPr/>
                </a:tc>
                <a:tc>
                  <a:txBody>
                    <a:bodyPr/>
                    <a:lstStyle/>
                    <a:p>
                      <a:r>
                        <a:rPr lang="nl-NL" sz="1400"/>
                        <a:t>Toetsen</a:t>
                      </a:r>
                    </a:p>
                  </a:txBody>
                  <a:tcPr/>
                </a:tc>
                <a:extLst>
                  <a:ext uri="{0D108BD9-81ED-4DB2-BD59-A6C34878D82A}">
                    <a16:rowId xmlns:a16="http://schemas.microsoft.com/office/drawing/2014/main" val="3501658479"/>
                  </a:ext>
                </a:extLst>
              </a:tr>
              <a:tr h="1014677">
                <a:tc>
                  <a:txBody>
                    <a:bodyPr/>
                    <a:lstStyle/>
                    <a:p>
                      <a:r>
                        <a:rPr lang="nl-NL" sz="1400"/>
                        <a:t>Doel bijeenkomst</a:t>
                      </a:r>
                    </a:p>
                  </a:txBody>
                  <a:tcPr/>
                </a:tc>
                <a:tc>
                  <a:txBody>
                    <a:bodyPr/>
                    <a:lstStyle/>
                    <a:p>
                      <a:r>
                        <a:rPr lang="nl-NL" sz="1400"/>
                        <a:t>Studenten begrijpen waar de slotweek voor dient en hoe deze verloopt</a:t>
                      </a:r>
                    </a:p>
                  </a:txBody>
                  <a:tcPr/>
                </a:tc>
                <a:tc>
                  <a:txBody>
                    <a:bodyPr/>
                    <a:lstStyle/>
                    <a:p>
                      <a:r>
                        <a:rPr lang="nl-NL" sz="1400"/>
                        <a:t>Presenteren en uitleggen gemaakte werk</a:t>
                      </a:r>
                    </a:p>
                  </a:txBody>
                  <a:tcPr/>
                </a:tc>
                <a:tc>
                  <a:txBody>
                    <a:bodyPr/>
                    <a:lstStyle/>
                    <a:p>
                      <a:r>
                        <a:rPr lang="nl-NL" sz="1400" kern="1200">
                          <a:solidFill>
                            <a:schemeClr val="dk1"/>
                          </a:solidFill>
                          <a:latin typeface="+mn-lt"/>
                          <a:ea typeface="+mn-ea"/>
                          <a:cs typeface="+mn-cs"/>
                        </a:rPr>
                        <a:t>Student neemt de lead in eigen ontwikkeling</a:t>
                      </a:r>
                    </a:p>
                  </a:txBody>
                  <a:tcPr/>
                </a:tc>
                <a:tc>
                  <a:txBody>
                    <a:bodyPr/>
                    <a:lstStyle/>
                    <a:p>
                      <a:r>
                        <a:rPr lang="en-US" sz="1400"/>
                        <a:t>Summatief (waar nodig)</a:t>
                      </a:r>
                      <a:endParaRPr lang="nl-NL" sz="1400"/>
                    </a:p>
                  </a:txBody>
                  <a:tcPr/>
                </a:tc>
                <a:extLst>
                  <a:ext uri="{0D108BD9-81ED-4DB2-BD59-A6C34878D82A}">
                    <a16:rowId xmlns:a16="http://schemas.microsoft.com/office/drawing/2014/main" val="3974241343"/>
                  </a:ext>
                </a:extLst>
              </a:tr>
              <a:tr h="397913">
                <a:tc>
                  <a:txBody>
                    <a:bodyPr/>
                    <a:lstStyle/>
                    <a:p>
                      <a:r>
                        <a:rPr lang="nl-NL" sz="1400"/>
                        <a:t>Frequentie</a:t>
                      </a:r>
                    </a:p>
                  </a:txBody>
                  <a:tcPr/>
                </a:tc>
                <a:tc>
                  <a:txBody>
                    <a:bodyPr/>
                    <a:lstStyle/>
                    <a:p>
                      <a:r>
                        <a:rPr lang="nl-NL" sz="1400"/>
                        <a:t>1</a:t>
                      </a:r>
                    </a:p>
                  </a:txBody>
                  <a:tcPr/>
                </a:tc>
                <a:tc>
                  <a:txBody>
                    <a:bodyPr/>
                    <a:lstStyle/>
                    <a:p>
                      <a:r>
                        <a:rPr lang="nl-NL" sz="1400"/>
                        <a:t>1</a:t>
                      </a:r>
                    </a:p>
                  </a:txBody>
                  <a:tcPr/>
                </a:tc>
                <a:tc>
                  <a:txBody>
                    <a:bodyPr/>
                    <a:lstStyle/>
                    <a:p>
                      <a:r>
                        <a:rPr lang="nl-NL" sz="1400" err="1"/>
                        <a:t>Codegroup</a:t>
                      </a:r>
                      <a:r>
                        <a:rPr lang="nl-NL" sz="1400"/>
                        <a:t> + slb'er</a:t>
                      </a:r>
                      <a:endParaRPr lang="nl-NL" sz="1400">
                        <a:solidFill>
                          <a:sysClr val="windowText" lastClr="000000"/>
                        </a:solidFill>
                      </a:endParaRPr>
                    </a:p>
                  </a:txBody>
                  <a:tcPr/>
                </a:tc>
                <a:tc>
                  <a:txBody>
                    <a:bodyPr/>
                    <a:lstStyle/>
                    <a:p>
                      <a:r>
                        <a:rPr lang="en-US" sz="1400"/>
                        <a:t>Per vak</a:t>
                      </a:r>
                      <a:endParaRPr lang="nl-NL" sz="1400"/>
                    </a:p>
                  </a:txBody>
                  <a:tcPr/>
                </a:tc>
                <a:extLst>
                  <a:ext uri="{0D108BD9-81ED-4DB2-BD59-A6C34878D82A}">
                    <a16:rowId xmlns:a16="http://schemas.microsoft.com/office/drawing/2014/main" val="2745041294"/>
                  </a:ext>
                </a:extLst>
              </a:tr>
              <a:tr h="557079">
                <a:tc>
                  <a:txBody>
                    <a:bodyPr/>
                    <a:lstStyle/>
                    <a:p>
                      <a:r>
                        <a:rPr lang="nl-NL" sz="1400"/>
                        <a:t>Wie zijn aanwezig?</a:t>
                      </a:r>
                    </a:p>
                  </a:txBody>
                  <a:tcPr/>
                </a:tc>
                <a:tc>
                  <a:txBody>
                    <a:bodyPr/>
                    <a:lstStyle/>
                    <a:p>
                      <a:r>
                        <a:rPr lang="nl-NL" sz="1400"/>
                        <a:t>Projectleider/klas/codegroup</a:t>
                      </a:r>
                      <a:endParaRPr lang="nl-NL" sz="1400" err="1"/>
                    </a:p>
                  </a:txBody>
                  <a:tcPr/>
                </a:tc>
                <a:tc>
                  <a:txBody>
                    <a:bodyPr/>
                    <a:lstStyle/>
                    <a:p>
                      <a:r>
                        <a:rPr lang="nl-NL" sz="1400"/>
                        <a:t>Klas/</a:t>
                      </a:r>
                      <a:r>
                        <a:rPr lang="nl-NL" sz="1400" err="1"/>
                        <a:t>Codegroup</a:t>
                      </a:r>
                    </a:p>
                  </a:txBody>
                  <a:tcPr/>
                </a:tc>
                <a:tc>
                  <a:txBody>
                    <a:bodyPr/>
                    <a:lstStyle/>
                    <a:p>
                      <a:r>
                        <a:rPr lang="nl-NL" sz="1400"/>
                        <a:t>Week 5 (na workshop reflecteren)</a:t>
                      </a:r>
                      <a:endParaRPr lang="nl-NL" sz="1400">
                        <a:solidFill>
                          <a:sysClr val="windowText" lastClr="000000"/>
                        </a:solidFill>
                      </a:endParaRPr>
                    </a:p>
                  </a:txBody>
                  <a:tcPr/>
                </a:tc>
                <a:tc>
                  <a:txBody>
                    <a:bodyPr/>
                    <a:lstStyle/>
                    <a:p>
                      <a:r>
                        <a:rPr lang="en-US" sz="1400"/>
                        <a:t>Vakdocent en klas</a:t>
                      </a:r>
                      <a:endParaRPr lang="nl-NL" sz="1400"/>
                    </a:p>
                  </a:txBody>
                  <a:tcPr/>
                </a:tc>
                <a:extLst>
                  <a:ext uri="{0D108BD9-81ED-4DB2-BD59-A6C34878D82A}">
                    <a16:rowId xmlns:a16="http://schemas.microsoft.com/office/drawing/2014/main" val="810539801"/>
                  </a:ext>
                </a:extLst>
              </a:tr>
              <a:tr h="1243481">
                <a:tc>
                  <a:txBody>
                    <a:bodyPr/>
                    <a:lstStyle/>
                    <a:p>
                      <a:r>
                        <a:rPr lang="nl-NL" sz="1400"/>
                        <a:t>Wie leidt?</a:t>
                      </a:r>
                    </a:p>
                  </a:txBody>
                  <a:tcPr/>
                </a:tc>
                <a:tc>
                  <a:txBody>
                    <a:bodyPr/>
                    <a:lstStyle/>
                    <a:p>
                      <a:pPr lvl="0">
                        <a:buNone/>
                      </a:pPr>
                      <a:r>
                        <a:rPr lang="nl-NL" sz="1400" b="0" i="0" u="none" strike="noStrike" noProof="0">
                          <a:latin typeface="Calibri"/>
                        </a:rPr>
                        <a:t>Projectleider</a:t>
                      </a:r>
                      <a:endParaRPr lang="en-US"/>
                    </a:p>
                  </a:txBody>
                  <a:tcPr/>
                </a:tc>
                <a:tc>
                  <a:txBody>
                    <a:bodyPr/>
                    <a:lstStyle/>
                    <a:p>
                      <a:r>
                        <a:rPr lang="nl-NL" sz="1400"/>
                        <a:t>Projectleider</a:t>
                      </a:r>
                    </a:p>
                  </a:txBody>
                  <a:tcPr/>
                </a:tc>
                <a:tc>
                  <a:txBody>
                    <a:bodyPr/>
                    <a:lstStyle/>
                    <a:p>
                      <a:r>
                        <a:rPr lang="nl-NL" sz="1400"/>
                        <a:t>Welke leerdoelen zijn behaald? Hoe is het gegaan? Waar liep de student tegen aan? </a:t>
                      </a:r>
                      <a:r>
                        <a:rPr lang="nl-NL" sz="1400" err="1"/>
                        <a:t>Skillsmatrix</a:t>
                      </a:r>
                      <a:r>
                        <a:rPr lang="nl-NL" sz="1400"/>
                        <a:t> herzien</a:t>
                      </a:r>
                      <a:endParaRPr lang="nl-NL" sz="1400">
                        <a:solidFill>
                          <a:sysClr val="windowText" lastClr="000000"/>
                        </a:solidFill>
                      </a:endParaRPr>
                    </a:p>
                  </a:txBody>
                  <a:tcPr/>
                </a:tc>
                <a:tc>
                  <a:txBody>
                    <a:bodyPr/>
                    <a:lstStyle/>
                    <a:p>
                      <a:r>
                        <a:rPr lang="en-US" sz="1400"/>
                        <a:t>Vakdocent</a:t>
                      </a:r>
                      <a:endParaRPr lang="nl-NL" sz="1400"/>
                    </a:p>
                  </a:txBody>
                  <a:tcPr/>
                </a:tc>
                <a:extLst>
                  <a:ext uri="{0D108BD9-81ED-4DB2-BD59-A6C34878D82A}">
                    <a16:rowId xmlns:a16="http://schemas.microsoft.com/office/drawing/2014/main" val="2157134248"/>
                  </a:ext>
                </a:extLst>
              </a:tr>
              <a:tr h="785879">
                <a:tc>
                  <a:txBody>
                    <a:bodyPr/>
                    <a:lstStyle/>
                    <a:p>
                      <a:r>
                        <a:rPr lang="nl-NL" sz="1400"/>
                        <a:t>Wanneer vindt het plaats?</a:t>
                      </a:r>
                    </a:p>
                  </a:txBody>
                  <a:tcPr/>
                </a:tc>
                <a:tc>
                  <a:txBody>
                    <a:bodyPr/>
                    <a:lstStyle/>
                    <a:p>
                      <a:r>
                        <a:rPr lang="nl-NL" sz="1400"/>
                        <a:t>slotweek</a:t>
                      </a:r>
                    </a:p>
                  </a:txBody>
                  <a:tcPr/>
                </a:tc>
                <a:tc>
                  <a:txBody>
                    <a:bodyPr/>
                    <a:lstStyle/>
                    <a:p>
                      <a:r>
                        <a:rPr lang="nl-NL" sz="1400"/>
                        <a:t>Tijdens slotweek (af = af)</a:t>
                      </a:r>
                    </a:p>
                  </a:txBody>
                  <a:tcPr/>
                </a:tc>
                <a:tc>
                  <a:txBody>
                    <a:bodyPr/>
                    <a:lstStyle/>
                    <a:p>
                      <a:pPr lvl="0">
                        <a:buNone/>
                      </a:pPr>
                      <a:r>
                        <a:rPr lang="nl-NL" sz="1400" u="none" strike="noStrike" noProof="0"/>
                        <a:t>Learnercontrol en zelfmanagement</a:t>
                      </a:r>
                    </a:p>
                    <a:p>
                      <a:pPr lvl="0">
                        <a:buNone/>
                      </a:pPr>
                      <a:r>
                        <a:rPr lang="nl-NL" sz="1400" u="none" strike="noStrike" noProof="0"/>
                        <a:t>Feedback geven</a:t>
                      </a:r>
                      <a:endParaRPr lang="nl-NL" sz="1400" b="0" i="0" u="none" strike="noStrike" noProof="0">
                        <a:latin typeface="Calibri"/>
                      </a:endParaRPr>
                    </a:p>
                  </a:txBody>
                  <a:tcPr/>
                </a:tc>
                <a:tc>
                  <a:txBody>
                    <a:bodyPr/>
                    <a:lstStyle/>
                    <a:p>
                      <a:r>
                        <a:rPr lang="en-US" sz="1400"/>
                        <a:t>Gedurende slotweek</a:t>
                      </a:r>
                      <a:endParaRPr lang="nl-NL" sz="1400"/>
                    </a:p>
                  </a:txBody>
                  <a:tcPr/>
                </a:tc>
                <a:extLst>
                  <a:ext uri="{0D108BD9-81ED-4DB2-BD59-A6C34878D82A}">
                    <a16:rowId xmlns:a16="http://schemas.microsoft.com/office/drawing/2014/main" val="553069512"/>
                  </a:ext>
                </a:extLst>
              </a:tr>
              <a:tr h="397913">
                <a:tc>
                  <a:txBody>
                    <a:bodyPr/>
                    <a:lstStyle/>
                    <a:p>
                      <a:r>
                        <a:rPr lang="nl-NL" sz="1400"/>
                        <a:t>Wat komt aan de orde?</a:t>
                      </a:r>
                    </a:p>
                  </a:txBody>
                  <a:tcPr/>
                </a:tc>
                <a:tc>
                  <a:txBody>
                    <a:bodyPr/>
                    <a:lstStyle/>
                    <a:p>
                      <a:r>
                        <a:rPr lang="nl-NL" sz="1400"/>
                        <a:t>Challenge</a:t>
                      </a:r>
                    </a:p>
                  </a:txBody>
                  <a:tcPr/>
                </a:tc>
                <a:tc>
                  <a:txBody>
                    <a:bodyPr/>
                    <a:lstStyle/>
                    <a:p>
                      <a:r>
                        <a:rPr lang="nl-NL" sz="1400"/>
                        <a:t>Challenge (behaald of niet)</a:t>
                      </a:r>
                    </a:p>
                  </a:txBody>
                  <a:tcPr/>
                </a:tc>
                <a:tc>
                  <a:txBody>
                    <a:bodyPr/>
                    <a:lstStyle/>
                    <a:p>
                      <a:r>
                        <a:rPr lang="en-US" sz="1400"/>
                        <a:t>Whats next? Of Wat moet verbeterd worden?</a:t>
                      </a:r>
                      <a:endParaRPr lang="nl-NL" sz="1400"/>
                    </a:p>
                  </a:txBody>
                  <a:tcPr/>
                </a:tc>
                <a:tc>
                  <a:txBody>
                    <a:bodyPr/>
                    <a:lstStyle/>
                    <a:p>
                      <a:r>
                        <a:rPr lang="en-US" sz="1400"/>
                        <a:t>Vakinhoudelijke materie</a:t>
                      </a:r>
                      <a:endParaRPr lang="nl-NL" sz="1400"/>
                    </a:p>
                  </a:txBody>
                  <a:tcPr/>
                </a:tc>
                <a:extLst>
                  <a:ext uri="{0D108BD9-81ED-4DB2-BD59-A6C34878D82A}">
                    <a16:rowId xmlns:a16="http://schemas.microsoft.com/office/drawing/2014/main" val="182814987"/>
                  </a:ext>
                </a:extLst>
              </a:tr>
            </a:tbl>
          </a:graphicData>
        </a:graphic>
      </p:graphicFrame>
    </p:spTree>
    <p:extLst>
      <p:ext uri="{BB962C8B-B14F-4D97-AF65-F5344CB8AC3E}">
        <p14:creationId xmlns:p14="http://schemas.microsoft.com/office/powerpoint/2010/main" val="796916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C7D94-EA9F-42A4-A2FC-44F54DFB34E3}"/>
              </a:ext>
            </a:extLst>
          </p:cNvPr>
          <p:cNvSpPr>
            <a:spLocks noGrp="1"/>
          </p:cNvSpPr>
          <p:nvPr>
            <p:ph type="title"/>
          </p:nvPr>
        </p:nvSpPr>
        <p:spPr/>
        <p:txBody>
          <a:bodyPr/>
          <a:lstStyle/>
          <a:p>
            <a:r>
              <a:rPr lang="nl-NL"/>
              <a:t>Slotweek</a:t>
            </a:r>
          </a:p>
        </p:txBody>
      </p:sp>
      <p:sp>
        <p:nvSpPr>
          <p:cNvPr id="3" name="Tijdelijke aanduiding voor inhoud 2">
            <a:extLst>
              <a:ext uri="{FF2B5EF4-FFF2-40B4-BE49-F238E27FC236}">
                <a16:creationId xmlns:a16="http://schemas.microsoft.com/office/drawing/2014/main" id="{32A110AA-6070-462E-8EBD-6DB74C3FCC5D}"/>
              </a:ext>
            </a:extLst>
          </p:cNvPr>
          <p:cNvSpPr>
            <a:spLocks noGrp="1"/>
          </p:cNvSpPr>
          <p:nvPr>
            <p:ph idx="1"/>
          </p:nvPr>
        </p:nvSpPr>
        <p:spPr/>
        <p:txBody>
          <a:bodyPr/>
          <a:lstStyle/>
          <a:p>
            <a:endParaRPr lang="nl-NL"/>
          </a:p>
        </p:txBody>
      </p:sp>
      <p:graphicFrame>
        <p:nvGraphicFramePr>
          <p:cNvPr id="4" name="Tijdelijke aanduiding voor inhoud 2">
            <a:extLst>
              <a:ext uri="{FF2B5EF4-FFF2-40B4-BE49-F238E27FC236}">
                <a16:creationId xmlns:a16="http://schemas.microsoft.com/office/drawing/2014/main" id="{65E5D990-EA12-46A3-925D-65B351FFA420}"/>
              </a:ext>
            </a:extLst>
          </p:cNvPr>
          <p:cNvGraphicFramePr>
            <a:graphicFrameLocks/>
          </p:cNvGraphicFramePr>
          <p:nvPr>
            <p:extLst>
              <p:ext uri="{D42A27DB-BD31-4B8C-83A1-F6EECF244321}">
                <p14:modId xmlns:p14="http://schemas.microsoft.com/office/powerpoint/2010/main" val="3134571287"/>
              </p:ext>
            </p:extLst>
          </p:nvPr>
        </p:nvGraphicFramePr>
        <p:xfrm>
          <a:off x="838200" y="1825625"/>
          <a:ext cx="10515600" cy="3779520"/>
        </p:xfrm>
        <a:graphic>
          <a:graphicData uri="http://schemas.openxmlformats.org/drawingml/2006/table">
            <a:tbl>
              <a:tblPr firstRow="1" bandRow="1">
                <a:tableStyleId>{00A15C55-8517-42AA-B614-E9B94910E393}</a:tableStyleId>
              </a:tblPr>
              <a:tblGrid>
                <a:gridCol w="2641847">
                  <a:extLst>
                    <a:ext uri="{9D8B030D-6E8A-4147-A177-3AD203B41FA5}">
                      <a16:colId xmlns:a16="http://schemas.microsoft.com/office/drawing/2014/main" val="4236177581"/>
                    </a:ext>
                  </a:extLst>
                </a:gridCol>
                <a:gridCol w="1970842">
                  <a:extLst>
                    <a:ext uri="{9D8B030D-6E8A-4147-A177-3AD203B41FA5}">
                      <a16:colId xmlns:a16="http://schemas.microsoft.com/office/drawing/2014/main" val="325119613"/>
                    </a:ext>
                  </a:extLst>
                </a:gridCol>
                <a:gridCol w="1967637">
                  <a:extLst>
                    <a:ext uri="{9D8B030D-6E8A-4147-A177-3AD203B41FA5}">
                      <a16:colId xmlns:a16="http://schemas.microsoft.com/office/drawing/2014/main" val="443728982"/>
                    </a:ext>
                  </a:extLst>
                </a:gridCol>
                <a:gridCol w="1967637">
                  <a:extLst>
                    <a:ext uri="{9D8B030D-6E8A-4147-A177-3AD203B41FA5}">
                      <a16:colId xmlns:a16="http://schemas.microsoft.com/office/drawing/2014/main" val="2594503217"/>
                    </a:ext>
                  </a:extLst>
                </a:gridCol>
                <a:gridCol w="1967637">
                  <a:extLst>
                    <a:ext uri="{9D8B030D-6E8A-4147-A177-3AD203B41FA5}">
                      <a16:colId xmlns:a16="http://schemas.microsoft.com/office/drawing/2014/main" val="1045047976"/>
                    </a:ext>
                  </a:extLst>
                </a:gridCol>
              </a:tblGrid>
              <a:tr h="370840">
                <a:tc>
                  <a:txBody>
                    <a:bodyPr/>
                    <a:lstStyle/>
                    <a:p>
                      <a:r>
                        <a:rPr lang="nl-NL" sz="1400"/>
                        <a:t>Naam bijeenkomst</a:t>
                      </a:r>
                    </a:p>
                  </a:txBody>
                  <a:tcPr/>
                </a:tc>
                <a:tc>
                  <a:txBody>
                    <a:bodyPr/>
                    <a:lstStyle/>
                    <a:p>
                      <a:r>
                        <a:rPr lang="nl-NL" sz="1400"/>
                        <a:t>Themamiddag</a:t>
                      </a:r>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3501658479"/>
                  </a:ext>
                </a:extLst>
              </a:tr>
              <a:tr h="370840">
                <a:tc>
                  <a:txBody>
                    <a:bodyPr/>
                    <a:lstStyle/>
                    <a:p>
                      <a:r>
                        <a:rPr lang="nl-NL" sz="1400"/>
                        <a:t>Doel bijeenkomst</a:t>
                      </a:r>
                    </a:p>
                  </a:txBody>
                  <a:tcPr/>
                </a:tc>
                <a:tc>
                  <a:txBody>
                    <a:bodyPr/>
                    <a:lstStyle/>
                    <a:p>
                      <a:r>
                        <a:rPr lang="en-US" sz="1400"/>
                        <a:t>Verdieping of verbreding</a:t>
                      </a:r>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3974241343"/>
                  </a:ext>
                </a:extLst>
              </a:tr>
              <a:tr h="370840">
                <a:tc>
                  <a:txBody>
                    <a:bodyPr/>
                    <a:lstStyle/>
                    <a:p>
                      <a:r>
                        <a:rPr lang="nl-NL" sz="1400"/>
                        <a:t>Frequentie</a:t>
                      </a:r>
                    </a:p>
                  </a:txBody>
                  <a:tcPr/>
                </a:tc>
                <a:tc>
                  <a:txBody>
                    <a:bodyPr/>
                    <a:lstStyle/>
                    <a:p>
                      <a:r>
                        <a:rPr lang="en-US" sz="1400"/>
                        <a:t>Slotweek 1 keer aangeboden</a:t>
                      </a:r>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2745041294"/>
                  </a:ext>
                </a:extLst>
              </a:tr>
              <a:tr h="370840">
                <a:tc>
                  <a:txBody>
                    <a:bodyPr/>
                    <a:lstStyle/>
                    <a:p>
                      <a:r>
                        <a:rPr lang="nl-NL" sz="1400"/>
                        <a:t>Wie zijn aanwezig?</a:t>
                      </a:r>
                    </a:p>
                  </a:txBody>
                  <a:tcPr/>
                </a:tc>
                <a:tc>
                  <a:txBody>
                    <a:bodyPr/>
                    <a:lstStyle/>
                    <a:p>
                      <a:r>
                        <a:rPr lang="en-US" sz="1400"/>
                        <a:t>Vakdocent en Codegroups</a:t>
                      </a:r>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810539801"/>
                  </a:ext>
                </a:extLst>
              </a:tr>
              <a:tr h="370840">
                <a:tc>
                  <a:txBody>
                    <a:bodyPr/>
                    <a:lstStyle/>
                    <a:p>
                      <a:r>
                        <a:rPr lang="nl-NL" sz="1400"/>
                        <a:t>Wie leidt?</a:t>
                      </a:r>
                    </a:p>
                  </a:txBody>
                  <a:tcPr/>
                </a:tc>
                <a:tc>
                  <a:txBody>
                    <a:bodyPr/>
                    <a:lstStyle/>
                    <a:p>
                      <a:r>
                        <a:rPr lang="en-US" sz="1400"/>
                        <a:t>Afhankelijk van thema</a:t>
                      </a:r>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2157134248"/>
                  </a:ext>
                </a:extLst>
              </a:tr>
              <a:tr h="370840">
                <a:tc>
                  <a:txBody>
                    <a:bodyPr/>
                    <a:lstStyle/>
                    <a:p>
                      <a:r>
                        <a:rPr lang="nl-NL" sz="1400"/>
                        <a:t>Wanneer vindt het plaats?</a:t>
                      </a:r>
                    </a:p>
                  </a:txBody>
                  <a:tcPr/>
                </a:tc>
                <a:tc>
                  <a:txBody>
                    <a:bodyPr/>
                    <a:lstStyle/>
                    <a:p>
                      <a:r>
                        <a:rPr lang="en-US" sz="1400"/>
                        <a:t>1 a 2 keer per 10 weken</a:t>
                      </a:r>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553069512"/>
                  </a:ext>
                </a:extLst>
              </a:tr>
              <a:tr h="370840">
                <a:tc>
                  <a:txBody>
                    <a:bodyPr/>
                    <a:lstStyle/>
                    <a:p>
                      <a:r>
                        <a:rPr lang="nl-NL" sz="1400"/>
                        <a:t>Wat komt aan de orde?</a:t>
                      </a:r>
                    </a:p>
                  </a:txBody>
                  <a:tcPr/>
                </a:tc>
                <a:tc>
                  <a:txBody>
                    <a:bodyPr/>
                    <a:lstStyle/>
                    <a:p>
                      <a:r>
                        <a:rPr lang="en-US" sz="1400"/>
                        <a:t>…</a:t>
                      </a:r>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182814987"/>
                  </a:ext>
                </a:extLst>
              </a:tr>
              <a:tr h="370840">
                <a:tc>
                  <a:txBody>
                    <a:bodyPr/>
                    <a:lstStyle/>
                    <a:p>
                      <a:r>
                        <a:rPr lang="nl-NL" sz="1400"/>
                        <a:t>Welke bouwstenen?</a:t>
                      </a:r>
                    </a:p>
                  </a:txBody>
                  <a:tcPr/>
                </a:tc>
                <a:tc>
                  <a:txBody>
                    <a:bodyPr/>
                    <a:lstStyle/>
                    <a:p>
                      <a:r>
                        <a:rPr lang="en-US" sz="1400"/>
                        <a:t>PGO, </a:t>
                      </a:r>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1803528196"/>
                  </a:ext>
                </a:extLst>
              </a:tr>
              <a:tr h="370840">
                <a:tc>
                  <a:txBody>
                    <a:bodyPr/>
                    <a:lstStyle/>
                    <a:p>
                      <a:r>
                        <a:rPr lang="nl-NL" sz="1400"/>
                        <a:t>Leerdoelen globaal</a:t>
                      </a:r>
                    </a:p>
                  </a:txBody>
                  <a:tcPr/>
                </a:tc>
                <a:tc>
                  <a:txBody>
                    <a:bodyPr/>
                    <a:lstStyle/>
                    <a:p>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261283224"/>
                  </a:ext>
                </a:extLst>
              </a:tr>
            </a:tbl>
          </a:graphicData>
        </a:graphic>
      </p:graphicFrame>
    </p:spTree>
    <p:extLst>
      <p:ext uri="{BB962C8B-B14F-4D97-AF65-F5344CB8AC3E}">
        <p14:creationId xmlns:p14="http://schemas.microsoft.com/office/powerpoint/2010/main" val="171131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F640D-0177-4748-B4AA-44831F0E4992}"/>
              </a:ext>
            </a:extLst>
          </p:cNvPr>
          <p:cNvSpPr>
            <a:spLocks noGrp="1"/>
          </p:cNvSpPr>
          <p:nvPr>
            <p:ph type="title"/>
          </p:nvPr>
        </p:nvSpPr>
        <p:spPr>
          <a:xfrm>
            <a:off x="838200" y="0"/>
            <a:ext cx="10515600" cy="1325563"/>
          </a:xfrm>
        </p:spPr>
        <p:txBody>
          <a:bodyPr/>
          <a:lstStyle/>
          <a:p>
            <a:r>
              <a:rPr lang="nl-NL"/>
              <a:t>Agile werken</a:t>
            </a:r>
          </a:p>
        </p:txBody>
      </p:sp>
      <p:sp>
        <p:nvSpPr>
          <p:cNvPr id="6" name="Tijdelijke aanduiding voor inhoud 5">
            <a:extLst>
              <a:ext uri="{FF2B5EF4-FFF2-40B4-BE49-F238E27FC236}">
                <a16:creationId xmlns:a16="http://schemas.microsoft.com/office/drawing/2014/main" id="{C4C548BF-871C-4970-B17A-CE3BBBB5C951}"/>
              </a:ext>
            </a:extLst>
          </p:cNvPr>
          <p:cNvSpPr>
            <a:spLocks noGrp="1"/>
          </p:cNvSpPr>
          <p:nvPr>
            <p:ph idx="1"/>
          </p:nvPr>
        </p:nvSpPr>
        <p:spPr/>
        <p:txBody>
          <a:bodyPr/>
          <a:lstStyle/>
          <a:p>
            <a:endParaRPr lang="nl-NL"/>
          </a:p>
        </p:txBody>
      </p:sp>
      <p:graphicFrame>
        <p:nvGraphicFramePr>
          <p:cNvPr id="5" name="Tijdelijke aanduiding voor inhoud 2">
            <a:extLst>
              <a:ext uri="{FF2B5EF4-FFF2-40B4-BE49-F238E27FC236}">
                <a16:creationId xmlns:a16="http://schemas.microsoft.com/office/drawing/2014/main" id="{8B2037AB-32FD-4828-9270-BD9DE67DF517}"/>
              </a:ext>
            </a:extLst>
          </p:cNvPr>
          <p:cNvGraphicFramePr>
            <a:graphicFrameLocks/>
          </p:cNvGraphicFramePr>
          <p:nvPr>
            <p:extLst>
              <p:ext uri="{D42A27DB-BD31-4B8C-83A1-F6EECF244321}">
                <p14:modId xmlns:p14="http://schemas.microsoft.com/office/powerpoint/2010/main" val="4259549057"/>
              </p:ext>
            </p:extLst>
          </p:nvPr>
        </p:nvGraphicFramePr>
        <p:xfrm>
          <a:off x="838200" y="1325563"/>
          <a:ext cx="10515600" cy="5262563"/>
        </p:xfrm>
        <a:graphic>
          <a:graphicData uri="http://schemas.openxmlformats.org/drawingml/2006/table">
            <a:tbl>
              <a:tblPr firstRow="1" bandRow="1">
                <a:tableStyleId>{5C22544A-7EE6-4342-B048-85BDC9FD1C3A}</a:tableStyleId>
              </a:tblPr>
              <a:tblGrid>
                <a:gridCol w="2655771">
                  <a:extLst>
                    <a:ext uri="{9D8B030D-6E8A-4147-A177-3AD203B41FA5}">
                      <a16:colId xmlns:a16="http://schemas.microsoft.com/office/drawing/2014/main" val="4236177581"/>
                    </a:ext>
                  </a:extLst>
                </a:gridCol>
                <a:gridCol w="1956918">
                  <a:extLst>
                    <a:ext uri="{9D8B030D-6E8A-4147-A177-3AD203B41FA5}">
                      <a16:colId xmlns:a16="http://schemas.microsoft.com/office/drawing/2014/main" val="325119613"/>
                    </a:ext>
                  </a:extLst>
                </a:gridCol>
                <a:gridCol w="1967637">
                  <a:extLst>
                    <a:ext uri="{9D8B030D-6E8A-4147-A177-3AD203B41FA5}">
                      <a16:colId xmlns:a16="http://schemas.microsoft.com/office/drawing/2014/main" val="443728982"/>
                    </a:ext>
                  </a:extLst>
                </a:gridCol>
                <a:gridCol w="1967637">
                  <a:extLst>
                    <a:ext uri="{9D8B030D-6E8A-4147-A177-3AD203B41FA5}">
                      <a16:colId xmlns:a16="http://schemas.microsoft.com/office/drawing/2014/main" val="2594503217"/>
                    </a:ext>
                  </a:extLst>
                </a:gridCol>
                <a:gridCol w="1967637">
                  <a:extLst>
                    <a:ext uri="{9D8B030D-6E8A-4147-A177-3AD203B41FA5}">
                      <a16:colId xmlns:a16="http://schemas.microsoft.com/office/drawing/2014/main" val="1045047976"/>
                    </a:ext>
                  </a:extLst>
                </a:gridCol>
              </a:tblGrid>
              <a:tr h="370840">
                <a:tc>
                  <a:txBody>
                    <a:bodyPr/>
                    <a:lstStyle/>
                    <a:p>
                      <a:r>
                        <a:rPr lang="nl-NL"/>
                        <a:t>Naam bijeenkomst</a:t>
                      </a:r>
                    </a:p>
                  </a:txBody>
                  <a:tcPr/>
                </a:tc>
                <a:tc>
                  <a:txBody>
                    <a:bodyPr/>
                    <a:lstStyle/>
                    <a:p>
                      <a:r>
                        <a:rPr lang="nl-NL"/>
                        <a:t>Userevaluatie</a:t>
                      </a:r>
                    </a:p>
                  </a:txBody>
                  <a:tcPr/>
                </a:tc>
                <a:tc>
                  <a:txBody>
                    <a:bodyPr/>
                    <a:lstStyle/>
                    <a:p>
                      <a:pPr marL="0" marR="0" lvl="0" indent="0" algn="l" rtl="0" eaLnBrk="1" fontAlgn="auto" latinLnBrk="0" hangingPunct="1">
                        <a:lnSpc>
                          <a:spcPct val="100000"/>
                        </a:lnSpc>
                        <a:spcBef>
                          <a:spcPts val="0"/>
                        </a:spcBef>
                        <a:spcAft>
                          <a:spcPts val="0"/>
                        </a:spcAft>
                        <a:buFontTx/>
                        <a:buNone/>
                      </a:pPr>
                      <a:r>
                        <a:rPr lang="nl-NL"/>
                        <a:t>Check-in </a:t>
                      </a:r>
                    </a:p>
                  </a:txBody>
                  <a:tcPr/>
                </a:tc>
                <a:tc>
                  <a:txBody>
                    <a:bodyPr/>
                    <a:lstStyle/>
                    <a:p>
                      <a:r>
                        <a:rPr lang="nl-NL"/>
                        <a:t>Scrum</a:t>
                      </a:r>
                    </a:p>
                  </a:txBody>
                  <a:tcPr/>
                </a:tc>
                <a:tc>
                  <a:txBody>
                    <a:bodyPr/>
                    <a:lstStyle/>
                    <a:p>
                      <a:r>
                        <a:rPr lang="nl-NL"/>
                        <a:t>Daily stand-up</a:t>
                      </a:r>
                    </a:p>
                  </a:txBody>
                  <a:tcPr/>
                </a:tc>
                <a:extLst>
                  <a:ext uri="{0D108BD9-81ED-4DB2-BD59-A6C34878D82A}">
                    <a16:rowId xmlns:a16="http://schemas.microsoft.com/office/drawing/2014/main" val="3501658479"/>
                  </a:ext>
                </a:extLst>
              </a:tr>
              <a:tr h="370840">
                <a:tc>
                  <a:txBody>
                    <a:bodyPr/>
                    <a:lstStyle/>
                    <a:p>
                      <a:r>
                        <a:rPr lang="nl-NL"/>
                        <a:t>Doel bijeenkomst</a:t>
                      </a:r>
                    </a:p>
                  </a:txBody>
                  <a:tcPr/>
                </a:tc>
                <a:tc>
                  <a:txBody>
                    <a:bodyPr/>
                    <a:lstStyle/>
                    <a:p>
                      <a:pPr>
                        <a:lnSpc>
                          <a:spcPct val="107000"/>
                        </a:lnSpc>
                        <a:spcAft>
                          <a:spcPts val="0"/>
                        </a:spcAft>
                      </a:pPr>
                      <a:r>
                        <a:rPr lang="nl-NL" sz="1100">
                          <a:effectLst/>
                          <a:latin typeface="Calibri"/>
                          <a:ea typeface="Calibri" panose="020F0502020204030204" pitchFamily="34" charset="0"/>
                          <a:cs typeface="Times New Roman"/>
                        </a:rPr>
                        <a:t>Achterhalen wat studenten nodig hebben om optimaal te leren</a:t>
                      </a: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Achterhalen wat docenten nodig hebben om optimaal te functioneren, teamgevoel</a:t>
                      </a: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Userstories van studenten en docenten oplossen</a:t>
                      </a: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Afstemmen van de dag, kleine problemen oplossen, teamgevoel</a:t>
                      </a:r>
                    </a:p>
                  </a:txBody>
                  <a:tcPr marL="68580" marR="68580" marT="0" marB="0"/>
                </a:tc>
                <a:extLst>
                  <a:ext uri="{0D108BD9-81ED-4DB2-BD59-A6C34878D82A}">
                    <a16:rowId xmlns:a16="http://schemas.microsoft.com/office/drawing/2014/main" val="3974241343"/>
                  </a:ext>
                </a:extLst>
              </a:tr>
              <a:tr h="370840">
                <a:tc>
                  <a:txBody>
                    <a:bodyPr/>
                    <a:lstStyle/>
                    <a:p>
                      <a:r>
                        <a:rPr lang="nl-NL"/>
                        <a:t>Frequentie</a:t>
                      </a:r>
                    </a:p>
                  </a:txBody>
                  <a:tcPr/>
                </a:tc>
                <a:tc>
                  <a:txBody>
                    <a:bodyPr/>
                    <a:lstStyle/>
                    <a:p>
                      <a:pPr>
                        <a:lnSpc>
                          <a:spcPct val="107000"/>
                        </a:lnSpc>
                        <a:spcAft>
                          <a:spcPts val="0"/>
                        </a:spcAft>
                      </a:pPr>
                      <a:r>
                        <a:rPr lang="nl-NL" sz="1100">
                          <a:effectLst/>
                          <a:latin typeface="Calibri"/>
                          <a:ea typeface="Calibri" panose="020F0502020204030204" pitchFamily="34" charset="0"/>
                          <a:cs typeface="Times New Roman"/>
                        </a:rPr>
                        <a:t>Wekelijks, voor de studenten-standup</a:t>
                      </a:r>
                      <a:endParaRPr lang="nl-NL" sz="1100" err="1">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Elke donderdagmiddag voorafgaand aan de studenten-standup</a:t>
                      </a:r>
                      <a:endParaRPr lang="nl-NL" sz="1100" err="1">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Elke donderdagmiddag, na de check-in</a:t>
                      </a: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Dagelijks eventueel later minder</a:t>
                      </a:r>
                    </a:p>
                  </a:txBody>
                  <a:tcPr marL="68580" marR="68580" marT="0" marB="0"/>
                </a:tc>
                <a:extLst>
                  <a:ext uri="{0D108BD9-81ED-4DB2-BD59-A6C34878D82A}">
                    <a16:rowId xmlns:a16="http://schemas.microsoft.com/office/drawing/2014/main" val="2745041294"/>
                  </a:ext>
                </a:extLst>
              </a:tr>
              <a:tr h="370840">
                <a:tc>
                  <a:txBody>
                    <a:bodyPr/>
                    <a:lstStyle/>
                    <a:p>
                      <a:r>
                        <a:rPr lang="nl-NL"/>
                        <a:t>Wie zijn aanwezig?</a:t>
                      </a:r>
                    </a:p>
                  </a:txBody>
                  <a:tcPr/>
                </a:tc>
                <a:tc>
                  <a:txBody>
                    <a:bodyPr/>
                    <a:lstStyle/>
                    <a:p>
                      <a:pPr>
                        <a:lnSpc>
                          <a:spcPct val="107000"/>
                        </a:lnSpc>
                        <a:spcAft>
                          <a:spcPts val="0"/>
                        </a:spcAft>
                      </a:pPr>
                      <a:r>
                        <a:rPr lang="nl-NL" sz="1100">
                          <a:effectLst/>
                          <a:latin typeface="Calibri"/>
                          <a:ea typeface="Calibri" panose="020F0502020204030204" pitchFamily="34" charset="0"/>
                          <a:cs typeface="Times New Roman"/>
                        </a:rPr>
                        <a:t>Groepen van 2 studenten (roulerend), 2 docenten. Alle coachende docenten</a:t>
                      </a: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Docenten</a:t>
                      </a: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Docenten, 2 studenten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Docenten</a:t>
                      </a:r>
                    </a:p>
                  </a:txBody>
                  <a:tcPr marL="68580" marR="68580" marT="0" marB="0"/>
                </a:tc>
                <a:extLst>
                  <a:ext uri="{0D108BD9-81ED-4DB2-BD59-A6C34878D82A}">
                    <a16:rowId xmlns:a16="http://schemas.microsoft.com/office/drawing/2014/main" val="810539801"/>
                  </a:ext>
                </a:extLst>
              </a:tr>
              <a:tr h="370840">
                <a:tc>
                  <a:txBody>
                    <a:bodyPr/>
                    <a:lstStyle/>
                    <a:p>
                      <a:r>
                        <a:rPr lang="nl-NL"/>
                        <a:t>Wie leidt?</a:t>
                      </a:r>
                    </a:p>
                  </a:txBody>
                  <a:tcPr/>
                </a:tc>
                <a:tc>
                  <a:txBody>
                    <a:bodyPr/>
                    <a:lstStyle/>
                    <a:p>
                      <a:r>
                        <a:rPr lang="nl-NL" sz="1100" kern="1200">
                          <a:solidFill>
                            <a:schemeClr val="dk1"/>
                          </a:solidFill>
                          <a:effectLst/>
                          <a:latin typeface="Calibri"/>
                          <a:cs typeface="Times New Roman"/>
                        </a:rPr>
                        <a:t>Docenten SD en generiek</a:t>
                      </a:r>
                    </a:p>
                  </a:txBody>
                  <a:tcPr/>
                </a:tc>
                <a:tc>
                  <a:txBody>
                    <a:bodyPr/>
                    <a:lstStyle/>
                    <a:p>
                      <a:r>
                        <a:rPr lang="nl-NL" sz="1100" kern="1200">
                          <a:solidFill>
                            <a:schemeClr val="dk1"/>
                          </a:solidFill>
                          <a:effectLst/>
                          <a:latin typeface="Calibri"/>
                          <a:cs typeface="Times New Roman"/>
                        </a:rPr>
                        <a:t>Voorzitter (?)</a:t>
                      </a:r>
                    </a:p>
                  </a:txBody>
                  <a:tcPr/>
                </a:tc>
                <a:tc>
                  <a:txBody>
                    <a:bodyPr/>
                    <a:lstStyle/>
                    <a:p>
                      <a:r>
                        <a:rPr lang="nl-NL" sz="1100" kern="1200">
                          <a:solidFill>
                            <a:schemeClr val="dk1"/>
                          </a:solidFill>
                          <a:effectLst/>
                          <a:latin typeface="Calibri"/>
                          <a:cs typeface="Times New Roman"/>
                        </a:rPr>
                        <a:t>Scrummaster(docent SD en generiek)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kern="1200">
                          <a:solidFill>
                            <a:schemeClr val="dk1"/>
                          </a:solidFill>
                          <a:effectLst/>
                          <a:latin typeface="Calibri"/>
                          <a:cs typeface="Times New Roman"/>
                        </a:rPr>
                        <a:t>Scrummaster(docent SD en generiek)</a:t>
                      </a:r>
                    </a:p>
                  </a:txBody>
                  <a:tcPr/>
                </a:tc>
                <a:extLst>
                  <a:ext uri="{0D108BD9-81ED-4DB2-BD59-A6C34878D82A}">
                    <a16:rowId xmlns:a16="http://schemas.microsoft.com/office/drawing/2014/main" val="2157134248"/>
                  </a:ext>
                </a:extLst>
              </a:tr>
              <a:tr h="370840">
                <a:tc>
                  <a:txBody>
                    <a:bodyPr/>
                    <a:lstStyle/>
                    <a:p>
                      <a:r>
                        <a:rPr lang="nl-NL"/>
                        <a:t>Wanneer vindt het plaats?</a:t>
                      </a:r>
                    </a:p>
                  </a:txBody>
                  <a:tcPr/>
                </a:tc>
                <a:tc>
                  <a:txBody>
                    <a:bodyPr/>
                    <a:lstStyle/>
                    <a:p>
                      <a:pPr>
                        <a:lnSpc>
                          <a:spcPct val="107000"/>
                        </a:lnSpc>
                        <a:spcAft>
                          <a:spcPts val="0"/>
                        </a:spcAft>
                      </a:pPr>
                      <a:r>
                        <a:rPr lang="nl-NL" sz="1100">
                          <a:effectLst/>
                          <a:latin typeface="Calibri"/>
                          <a:ea typeface="Calibri" panose="020F0502020204030204" pitchFamily="34" charset="0"/>
                          <a:cs typeface="Times New Roman"/>
                        </a:rPr>
                        <a:t>Wekelijks, voor de scrum</a:t>
                      </a: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Elke donderdagmiddag voorafgaand aan de scrum</a:t>
                      </a: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Elke donderdagmiddag, na de check-in</a:t>
                      </a:r>
                    </a:p>
                  </a:txBody>
                  <a:tcPr marL="68580" marR="68580" marT="0" marB="0"/>
                </a:tc>
                <a:tc>
                  <a:txBody>
                    <a:bodyPr/>
                    <a:lstStyle/>
                    <a:p>
                      <a:pPr>
                        <a:lnSpc>
                          <a:spcPct val="107000"/>
                        </a:lnSpc>
                        <a:spcAft>
                          <a:spcPts val="0"/>
                        </a:spcAft>
                      </a:pPr>
                      <a:r>
                        <a:rPr lang="nl-NL" sz="1100">
                          <a:effectLst/>
                          <a:latin typeface="Calibri"/>
                          <a:ea typeface="Calibri" panose="020F0502020204030204" pitchFamily="34" charset="0"/>
                          <a:cs typeface="Times New Roman"/>
                        </a:rPr>
                        <a:t>Dagelijks eventueel later minder</a:t>
                      </a:r>
                    </a:p>
                  </a:txBody>
                  <a:tcPr marL="68580" marR="68580" marT="0" marB="0"/>
                </a:tc>
                <a:extLst>
                  <a:ext uri="{0D108BD9-81ED-4DB2-BD59-A6C34878D82A}">
                    <a16:rowId xmlns:a16="http://schemas.microsoft.com/office/drawing/2014/main" val="553069512"/>
                  </a:ext>
                </a:extLst>
              </a:tr>
              <a:tr h="0">
                <a:tc>
                  <a:txBody>
                    <a:bodyPr/>
                    <a:lstStyle/>
                    <a:p>
                      <a:r>
                        <a:rPr lang="nl-NL"/>
                        <a:t>Wat komt aan de orde?</a:t>
                      </a:r>
                    </a:p>
                  </a:txBody>
                  <a:tcPr/>
                </a:tc>
                <a:tc>
                  <a:txBody>
                    <a:bodyPr/>
                    <a:lstStyle/>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Hoe gaat het?</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Hoe sta je ervoor?</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Wat zijn jouw leerdoelen?</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Ben je vooruitgegaan in je leerdoelen?</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Wat ging goed?</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Wat kan/ moet beter?</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Wat helpt jou?</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Wat belemmert jou?</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Wat zou je wens zijn?</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Uitleg geven: waarom doen we wat we doen</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Userstories samen formuleren</a:t>
                      </a:r>
                    </a:p>
                  </a:txBody>
                  <a:tcPr marL="68580" marR="68580" marT="0" marB="0"/>
                </a:tc>
                <a:tc>
                  <a:txBody>
                    <a:bodyPr/>
                    <a:lstStyle/>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Hoe gaat het?</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Wat houdt je bezig?</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Wat ging goed?</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Waar loop je tegenaan?</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Waar heb je hulp bij nodig?</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Wat wil je leren?</a:t>
                      </a:r>
                    </a:p>
                    <a:p>
                      <a:pPr marL="457200" lvl="0">
                        <a:lnSpc>
                          <a:spcPct val="107000"/>
                        </a:lnSpc>
                        <a:spcAft>
                          <a:spcPts val="0"/>
                        </a:spcAft>
                        <a:tabLst>
                          <a:tab pos="180000" algn="l"/>
                        </a:tabLst>
                      </a:pPr>
                      <a:r>
                        <a:rPr lang="nl-NL" sz="1100" kern="1200">
                          <a:solidFill>
                            <a:schemeClr val="dk1"/>
                          </a:solidFill>
                          <a:effectLst/>
                          <a:latin typeface="Calibri"/>
                          <a:ea typeface="Calibri" panose="020F0502020204030204" pitchFamily="34" charset="0"/>
                          <a:cs typeface="Times New Roman"/>
                        </a:rPr>
                        <a:t> </a:t>
                      </a:r>
                    </a:p>
                  </a:txBody>
                  <a:tcPr marL="68580" marR="68580" marT="0" marB="0"/>
                </a:tc>
                <a:tc>
                  <a:txBody>
                    <a:bodyPr/>
                    <a:lstStyle/>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Userstories in acties omzetten en toewijzen </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Roulerende studenten aanwezig</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Studenten kunnen userstories oppakken</a:t>
                      </a:r>
                    </a:p>
                    <a:p>
                      <a:pPr marL="179388" lvl="0" indent="-179388">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Moet zichtbaar iets mee gebeuren</a:t>
                      </a:r>
                    </a:p>
                  </a:txBody>
                  <a:tcPr marL="68580" marR="68580" marT="0" marB="0"/>
                </a:tc>
                <a:tc>
                  <a:txBody>
                    <a:bodyPr/>
                    <a:lstStyle/>
                    <a:p>
                      <a:pPr marL="171450" lvl="0" indent="-171450">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Wat staat er vandaag op het programma?</a:t>
                      </a:r>
                    </a:p>
                    <a:p>
                      <a:pPr marL="171450" lvl="0" indent="-171450">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Wie doet wat?</a:t>
                      </a:r>
                    </a:p>
                    <a:p>
                      <a:pPr marL="171450" lvl="0" indent="-171450">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Aandachtspunten</a:t>
                      </a:r>
                    </a:p>
                    <a:p>
                      <a:pPr marL="171450" lvl="0" indent="-171450">
                        <a:lnSpc>
                          <a:spcPct val="107000"/>
                        </a:lnSpc>
                        <a:spcAft>
                          <a:spcPts val="0"/>
                        </a:spcAft>
                        <a:buFont typeface="Wingdings" panose="05000000000000000000" pitchFamily="2" charset="2"/>
                        <a:buChar char="§"/>
                        <a:tabLst>
                          <a:tab pos="180000" algn="l"/>
                        </a:tabLst>
                      </a:pPr>
                      <a:r>
                        <a:rPr lang="nl-NL" sz="1100" kern="1200">
                          <a:solidFill>
                            <a:schemeClr val="dk1"/>
                          </a:solidFill>
                          <a:effectLst/>
                          <a:latin typeface="Calibri"/>
                          <a:ea typeface="Calibri" panose="020F0502020204030204" pitchFamily="34" charset="0"/>
                          <a:cs typeface="Times New Roman"/>
                        </a:rPr>
                        <a:t>Wie heeft waar hulp bij nodig</a:t>
                      </a:r>
                    </a:p>
                    <a:p>
                      <a:pPr marL="171450" lvl="0" indent="-171450">
                        <a:lnSpc>
                          <a:spcPct val="107000"/>
                        </a:lnSpc>
                        <a:spcAft>
                          <a:spcPts val="0"/>
                        </a:spcAft>
                        <a:buFont typeface="Arial" panose="020B0604020202020204" pitchFamily="34" charset="0"/>
                        <a:buChar char="•"/>
                        <a:tabLst>
                          <a:tab pos="180000" algn="l"/>
                        </a:tabLst>
                      </a:pPr>
                      <a:endParaRPr lang="nl-NL" sz="1100" kern="1200">
                        <a:solidFill>
                          <a:schemeClr val="dk1"/>
                        </a:solidFill>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82814987"/>
                  </a:ext>
                </a:extLst>
              </a:tr>
            </a:tbl>
          </a:graphicData>
        </a:graphic>
      </p:graphicFrame>
    </p:spTree>
    <p:extLst>
      <p:ext uri="{BB962C8B-B14F-4D97-AF65-F5344CB8AC3E}">
        <p14:creationId xmlns:p14="http://schemas.microsoft.com/office/powerpoint/2010/main" val="2897310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FFC00-3AAD-40FE-9B41-C6B2DD06A83E}"/>
              </a:ext>
            </a:extLst>
          </p:cNvPr>
          <p:cNvSpPr>
            <a:spLocks noGrp="1"/>
          </p:cNvSpPr>
          <p:nvPr>
            <p:ph type="title"/>
          </p:nvPr>
        </p:nvSpPr>
        <p:spPr/>
        <p:txBody>
          <a:bodyPr/>
          <a:lstStyle/>
          <a:p>
            <a:r>
              <a:rPr lang="nl-NL">
                <a:cs typeface="Calibri Light"/>
              </a:rPr>
              <a:t>(Doorlopende) leerlijnen</a:t>
            </a:r>
          </a:p>
        </p:txBody>
      </p:sp>
      <p:sp>
        <p:nvSpPr>
          <p:cNvPr id="3" name="Tijdelijke aanduiding voor inhoud 2">
            <a:extLst>
              <a:ext uri="{FF2B5EF4-FFF2-40B4-BE49-F238E27FC236}">
                <a16:creationId xmlns:a16="http://schemas.microsoft.com/office/drawing/2014/main" id="{B83B89E0-D07E-46D7-B1D1-032B271BF80D}"/>
              </a:ext>
            </a:extLst>
          </p:cNvPr>
          <p:cNvSpPr>
            <a:spLocks noGrp="1"/>
          </p:cNvSpPr>
          <p:nvPr>
            <p:ph idx="1"/>
          </p:nvPr>
        </p:nvSpPr>
        <p:spPr/>
        <p:txBody>
          <a:bodyPr vert="horz" lIns="91440" tIns="45720" rIns="91440" bIns="45720" rtlCol="0" anchor="t">
            <a:normAutofit fontScale="55000" lnSpcReduction="20000"/>
          </a:bodyPr>
          <a:lstStyle/>
          <a:p>
            <a:r>
              <a:rPr lang="nl-NL">
                <a:cs typeface="Calibri"/>
              </a:rPr>
              <a:t>Design</a:t>
            </a:r>
          </a:p>
          <a:p>
            <a:pPr lvl="1"/>
            <a:r>
              <a:rPr lang="nl-NL">
                <a:cs typeface="Calibri"/>
              </a:rPr>
              <a:t>UML</a:t>
            </a:r>
          </a:p>
          <a:p>
            <a:pPr lvl="1"/>
            <a:r>
              <a:rPr lang="nl-NL">
                <a:cs typeface="Calibri"/>
              </a:rPr>
              <a:t>OO</a:t>
            </a:r>
          </a:p>
          <a:p>
            <a:r>
              <a:rPr lang="nl-NL">
                <a:cs typeface="Calibri"/>
              </a:rPr>
              <a:t>Database</a:t>
            </a:r>
          </a:p>
          <a:p>
            <a:r>
              <a:rPr lang="nl-NL">
                <a:cs typeface="Calibri"/>
              </a:rPr>
              <a:t>Development</a:t>
            </a:r>
          </a:p>
          <a:p>
            <a:pPr lvl="1"/>
            <a:r>
              <a:rPr lang="nl-NL">
                <a:cs typeface="Calibri"/>
              </a:rPr>
              <a:t>Basics</a:t>
            </a:r>
          </a:p>
          <a:p>
            <a:pPr lvl="1"/>
            <a:r>
              <a:rPr lang="nl-NL">
                <a:cs typeface="Calibri"/>
              </a:rPr>
              <a:t>Web</a:t>
            </a:r>
          </a:p>
          <a:p>
            <a:pPr lvl="1"/>
            <a:r>
              <a:rPr lang="nl-NL">
                <a:cs typeface="Calibri"/>
              </a:rPr>
              <a:t>Mobile</a:t>
            </a:r>
          </a:p>
          <a:p>
            <a:pPr lvl="1"/>
            <a:r>
              <a:rPr lang="nl-NL" err="1">
                <a:cs typeface="Calibri"/>
              </a:rPr>
              <a:t>IoT</a:t>
            </a:r>
          </a:p>
          <a:p>
            <a:pPr lvl="1"/>
            <a:r>
              <a:rPr lang="nl-NL" err="1">
                <a:cs typeface="Calibri"/>
              </a:rPr>
              <a:t>Frameworks</a:t>
            </a:r>
          </a:p>
          <a:p>
            <a:r>
              <a:rPr lang="nl-NL">
                <a:cs typeface="Calibri"/>
              </a:rPr>
              <a:t>Hardware en OS</a:t>
            </a:r>
          </a:p>
          <a:p>
            <a:pPr lvl="1"/>
            <a:r>
              <a:rPr lang="nl-NL">
                <a:cs typeface="Calibri"/>
              </a:rPr>
              <a:t>Linux en windows</a:t>
            </a:r>
          </a:p>
          <a:p>
            <a:pPr lvl="1"/>
            <a:r>
              <a:rPr lang="nl-NL">
                <a:cs typeface="Calibri"/>
              </a:rPr>
              <a:t>Netwerken</a:t>
            </a:r>
          </a:p>
          <a:p>
            <a:pPr lvl="1"/>
            <a:r>
              <a:rPr lang="nl-NL">
                <a:cs typeface="Calibri"/>
              </a:rPr>
              <a:t>Virtual Machines</a:t>
            </a:r>
          </a:p>
          <a:p>
            <a:r>
              <a:rPr lang="nl-NL">
                <a:cs typeface="Calibri"/>
              </a:rPr>
              <a:t>Security en Regelgeving</a:t>
            </a:r>
          </a:p>
          <a:p>
            <a:r>
              <a:rPr lang="nl-NL">
                <a:cs typeface="Calibri"/>
              </a:rPr>
              <a:t>Testen</a:t>
            </a:r>
          </a:p>
          <a:p>
            <a:r>
              <a:rPr lang="nl-NL">
                <a:cs typeface="Calibri"/>
              </a:rPr>
              <a:t>Overig </a:t>
            </a:r>
          </a:p>
        </p:txBody>
      </p:sp>
    </p:spTree>
    <p:extLst>
      <p:ext uri="{BB962C8B-B14F-4D97-AF65-F5344CB8AC3E}">
        <p14:creationId xmlns:p14="http://schemas.microsoft.com/office/powerpoint/2010/main" val="4265969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hoek 43">
            <a:extLst>
              <a:ext uri="{FF2B5EF4-FFF2-40B4-BE49-F238E27FC236}">
                <a16:creationId xmlns:a16="http://schemas.microsoft.com/office/drawing/2014/main" id="{47CA60E1-2D04-43BF-85B9-B9F337267EF9}"/>
              </a:ext>
            </a:extLst>
          </p:cNvPr>
          <p:cNvSpPr/>
          <p:nvPr/>
        </p:nvSpPr>
        <p:spPr>
          <a:xfrm>
            <a:off x="8499107" y="3916130"/>
            <a:ext cx="2854693" cy="12251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7588E7B9-916C-4C25-A0AA-E23FE1E94B49}"/>
              </a:ext>
            </a:extLst>
          </p:cNvPr>
          <p:cNvSpPr/>
          <p:nvPr/>
        </p:nvSpPr>
        <p:spPr>
          <a:xfrm>
            <a:off x="8499107" y="2614814"/>
            <a:ext cx="2854693" cy="12251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B10138B2-0223-4258-B7FC-29C0DC68A17E}"/>
              </a:ext>
            </a:extLst>
          </p:cNvPr>
          <p:cNvSpPr/>
          <p:nvPr/>
        </p:nvSpPr>
        <p:spPr>
          <a:xfrm>
            <a:off x="8499107" y="1325563"/>
            <a:ext cx="2854693" cy="12251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40E73221-7E68-4746-B65C-647FDE614306}"/>
              </a:ext>
            </a:extLst>
          </p:cNvPr>
          <p:cNvSpPr/>
          <p:nvPr/>
        </p:nvSpPr>
        <p:spPr>
          <a:xfrm>
            <a:off x="731520" y="1325563"/>
            <a:ext cx="7767587" cy="12251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08F640D-0177-4748-B4AA-44831F0E4992}"/>
              </a:ext>
            </a:extLst>
          </p:cNvPr>
          <p:cNvSpPr>
            <a:spLocks noGrp="1"/>
          </p:cNvSpPr>
          <p:nvPr>
            <p:ph type="title"/>
          </p:nvPr>
        </p:nvSpPr>
        <p:spPr>
          <a:xfrm>
            <a:off x="838200" y="0"/>
            <a:ext cx="10515600" cy="1325563"/>
          </a:xfrm>
        </p:spPr>
        <p:txBody>
          <a:bodyPr/>
          <a:lstStyle/>
          <a:p>
            <a:r>
              <a:rPr lang="nl-NL"/>
              <a:t>Planning opleiding</a:t>
            </a:r>
          </a:p>
        </p:txBody>
      </p:sp>
      <p:cxnSp>
        <p:nvCxnSpPr>
          <p:cNvPr id="20" name="Rechte verbindingslijn met pijl 19">
            <a:extLst>
              <a:ext uri="{FF2B5EF4-FFF2-40B4-BE49-F238E27FC236}">
                <a16:creationId xmlns:a16="http://schemas.microsoft.com/office/drawing/2014/main" id="{4D97996E-5378-48CA-B66A-7AF04E91B4C7}"/>
              </a:ext>
            </a:extLst>
          </p:cNvPr>
          <p:cNvCxnSpPr>
            <a:cxnSpLocks/>
          </p:cNvCxnSpPr>
          <p:nvPr/>
        </p:nvCxnSpPr>
        <p:spPr>
          <a:xfrm>
            <a:off x="1431636" y="2127183"/>
            <a:ext cx="51616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6E3385B0-BD7F-43DF-8412-269AC8FFDF14}"/>
              </a:ext>
            </a:extLst>
          </p:cNvPr>
          <p:cNvSpPr txBox="1"/>
          <p:nvPr/>
        </p:nvSpPr>
        <p:spPr>
          <a:xfrm>
            <a:off x="838200" y="1809549"/>
            <a:ext cx="120235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Challenge intro</a:t>
            </a:r>
          </a:p>
        </p:txBody>
      </p:sp>
      <p:sp>
        <p:nvSpPr>
          <p:cNvPr id="5" name="Tekstvak 4">
            <a:extLst>
              <a:ext uri="{FF2B5EF4-FFF2-40B4-BE49-F238E27FC236}">
                <a16:creationId xmlns:a16="http://schemas.microsoft.com/office/drawing/2014/main" id="{E1FFA0A6-5101-4658-A260-559235A431DA}"/>
              </a:ext>
            </a:extLst>
          </p:cNvPr>
          <p:cNvSpPr txBox="1"/>
          <p:nvPr/>
        </p:nvSpPr>
        <p:spPr>
          <a:xfrm>
            <a:off x="2114444" y="1809548"/>
            <a:ext cx="197951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Tasks = challenge voorbereiding</a:t>
            </a:r>
          </a:p>
        </p:txBody>
      </p:sp>
      <p:sp>
        <p:nvSpPr>
          <p:cNvPr id="7" name="Tekstvak 6">
            <a:extLst>
              <a:ext uri="{FF2B5EF4-FFF2-40B4-BE49-F238E27FC236}">
                <a16:creationId xmlns:a16="http://schemas.microsoft.com/office/drawing/2014/main" id="{E1EB79BB-8B19-45E6-B951-641E090E32B5}"/>
              </a:ext>
            </a:extLst>
          </p:cNvPr>
          <p:cNvSpPr txBox="1"/>
          <p:nvPr/>
        </p:nvSpPr>
        <p:spPr>
          <a:xfrm>
            <a:off x="4156967" y="1809547"/>
            <a:ext cx="15312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Challenge uitvoering</a:t>
            </a:r>
          </a:p>
        </p:txBody>
      </p:sp>
      <p:sp>
        <p:nvSpPr>
          <p:cNvPr id="21" name="Tekstvak 20">
            <a:extLst>
              <a:ext uri="{FF2B5EF4-FFF2-40B4-BE49-F238E27FC236}">
                <a16:creationId xmlns:a16="http://schemas.microsoft.com/office/drawing/2014/main" id="{DE1CBDCD-F9EA-4F81-9631-059B82C0B4B6}"/>
              </a:ext>
            </a:extLst>
          </p:cNvPr>
          <p:cNvSpPr txBox="1"/>
          <p:nvPr/>
        </p:nvSpPr>
        <p:spPr>
          <a:xfrm>
            <a:off x="6841154" y="1809547"/>
            <a:ext cx="15312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Volgende challenge</a:t>
            </a:r>
          </a:p>
        </p:txBody>
      </p:sp>
      <p:sp>
        <p:nvSpPr>
          <p:cNvPr id="23" name="Tekstvak 22">
            <a:extLst>
              <a:ext uri="{FF2B5EF4-FFF2-40B4-BE49-F238E27FC236}">
                <a16:creationId xmlns:a16="http://schemas.microsoft.com/office/drawing/2014/main" id="{3B6E4B74-EC4E-4FF9-ABD2-F602BBA53C96}"/>
              </a:ext>
            </a:extLst>
          </p:cNvPr>
          <p:cNvSpPr txBox="1"/>
          <p:nvPr/>
        </p:nvSpPr>
        <p:spPr>
          <a:xfrm>
            <a:off x="838200" y="1278025"/>
            <a:ext cx="1827998" cy="369332"/>
          </a:xfrm>
          <a:prstGeom prst="rect">
            <a:avLst/>
          </a:prstGeom>
          <a:noFill/>
        </p:spPr>
        <p:txBody>
          <a:bodyPr wrap="square" rtlCol="0">
            <a:spAutoFit/>
          </a:bodyPr>
          <a:lstStyle/>
          <a:p>
            <a:r>
              <a:rPr lang="nl-NL"/>
              <a:t>Een aantal keer</a:t>
            </a:r>
          </a:p>
        </p:txBody>
      </p:sp>
      <p:sp>
        <p:nvSpPr>
          <p:cNvPr id="24" name="Tekstvak 23">
            <a:extLst>
              <a:ext uri="{FF2B5EF4-FFF2-40B4-BE49-F238E27FC236}">
                <a16:creationId xmlns:a16="http://schemas.microsoft.com/office/drawing/2014/main" id="{6CE38974-B3A5-423B-8E10-05D5FBF703D5}"/>
              </a:ext>
            </a:extLst>
          </p:cNvPr>
          <p:cNvSpPr txBox="1"/>
          <p:nvPr/>
        </p:nvSpPr>
        <p:spPr>
          <a:xfrm>
            <a:off x="8970341" y="1753463"/>
            <a:ext cx="2771274" cy="646331"/>
          </a:xfrm>
          <a:prstGeom prst="rect">
            <a:avLst/>
          </a:prstGeom>
          <a:noFill/>
        </p:spPr>
        <p:txBody>
          <a:bodyPr wrap="square" rtlCol="0">
            <a:spAutoFit/>
          </a:bodyPr>
          <a:lstStyle/>
          <a:p>
            <a:r>
              <a:rPr lang="nl-NL"/>
              <a:t>Stagevaardig 1</a:t>
            </a:r>
            <a:r>
              <a:rPr lang="nl-NL" baseline="30000"/>
              <a:t>e</a:t>
            </a:r>
            <a:r>
              <a:rPr lang="nl-NL"/>
              <a:t> stage</a:t>
            </a:r>
          </a:p>
          <a:p>
            <a:pPr marL="285750" indent="-285750">
              <a:buFont typeface="Arial" panose="020B0604020202020204" pitchFamily="34" charset="0"/>
              <a:buChar char="•"/>
            </a:pPr>
            <a:r>
              <a:rPr lang="nl-NL"/>
              <a:t>criteria</a:t>
            </a:r>
          </a:p>
        </p:txBody>
      </p:sp>
      <p:sp>
        <p:nvSpPr>
          <p:cNvPr id="32" name="Tekstvak 31">
            <a:extLst>
              <a:ext uri="{FF2B5EF4-FFF2-40B4-BE49-F238E27FC236}">
                <a16:creationId xmlns:a16="http://schemas.microsoft.com/office/drawing/2014/main" id="{D71CC79B-6CB8-4E70-B536-80967ACD1095}"/>
              </a:ext>
            </a:extLst>
          </p:cNvPr>
          <p:cNvSpPr txBox="1"/>
          <p:nvPr/>
        </p:nvSpPr>
        <p:spPr>
          <a:xfrm>
            <a:off x="8970341" y="3039060"/>
            <a:ext cx="2771274" cy="646331"/>
          </a:xfrm>
          <a:prstGeom prst="rect">
            <a:avLst/>
          </a:prstGeom>
          <a:noFill/>
        </p:spPr>
        <p:txBody>
          <a:bodyPr wrap="square" rtlCol="0">
            <a:spAutoFit/>
          </a:bodyPr>
          <a:lstStyle/>
          <a:p>
            <a:r>
              <a:rPr lang="nl-NL"/>
              <a:t>Stagevaardig 2</a:t>
            </a:r>
            <a:r>
              <a:rPr lang="nl-NL" baseline="30000"/>
              <a:t>e</a:t>
            </a:r>
            <a:r>
              <a:rPr lang="nl-NL"/>
              <a:t> stage</a:t>
            </a:r>
          </a:p>
          <a:p>
            <a:pPr marL="285750" indent="-285750">
              <a:buFont typeface="Arial" panose="020B0604020202020204" pitchFamily="34" charset="0"/>
              <a:buChar char="•"/>
            </a:pPr>
            <a:r>
              <a:rPr lang="nl-NL"/>
              <a:t>criteria</a:t>
            </a:r>
          </a:p>
        </p:txBody>
      </p:sp>
      <p:sp>
        <p:nvSpPr>
          <p:cNvPr id="41" name="Tekstvak 40">
            <a:extLst>
              <a:ext uri="{FF2B5EF4-FFF2-40B4-BE49-F238E27FC236}">
                <a16:creationId xmlns:a16="http://schemas.microsoft.com/office/drawing/2014/main" id="{01AD50CF-E785-49E2-8CBA-2024C78A3C16}"/>
              </a:ext>
            </a:extLst>
          </p:cNvPr>
          <p:cNvSpPr txBox="1"/>
          <p:nvPr/>
        </p:nvSpPr>
        <p:spPr>
          <a:xfrm>
            <a:off x="8970341" y="4399144"/>
            <a:ext cx="2771274" cy="646331"/>
          </a:xfrm>
          <a:prstGeom prst="rect">
            <a:avLst/>
          </a:prstGeom>
          <a:noFill/>
        </p:spPr>
        <p:txBody>
          <a:bodyPr wrap="square" rtlCol="0">
            <a:spAutoFit/>
          </a:bodyPr>
          <a:lstStyle/>
          <a:p>
            <a:r>
              <a:rPr lang="nl-NL"/>
              <a:t>Examenvaardig</a:t>
            </a:r>
          </a:p>
          <a:p>
            <a:pPr marL="285750" indent="-285750">
              <a:buFont typeface="Arial" panose="020B0604020202020204" pitchFamily="34" charset="0"/>
              <a:buChar char="•"/>
            </a:pPr>
            <a:r>
              <a:rPr lang="nl-NL"/>
              <a:t>criteria</a:t>
            </a:r>
          </a:p>
        </p:txBody>
      </p:sp>
      <p:sp>
        <p:nvSpPr>
          <p:cNvPr id="46" name="Rechthoek 45">
            <a:extLst>
              <a:ext uri="{FF2B5EF4-FFF2-40B4-BE49-F238E27FC236}">
                <a16:creationId xmlns:a16="http://schemas.microsoft.com/office/drawing/2014/main" id="{1608C51C-F62E-4017-BBAD-CB6510DEB72D}"/>
              </a:ext>
            </a:extLst>
          </p:cNvPr>
          <p:cNvSpPr/>
          <p:nvPr/>
        </p:nvSpPr>
        <p:spPr>
          <a:xfrm>
            <a:off x="731520" y="2613844"/>
            <a:ext cx="7767587" cy="12251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cxnSp>
        <p:nvCxnSpPr>
          <p:cNvPr id="47" name="Rechte verbindingslijn met pijl 46">
            <a:extLst>
              <a:ext uri="{FF2B5EF4-FFF2-40B4-BE49-F238E27FC236}">
                <a16:creationId xmlns:a16="http://schemas.microsoft.com/office/drawing/2014/main" id="{FC3BFA2B-E405-40D3-91E9-5BFD8517F75B}"/>
              </a:ext>
            </a:extLst>
          </p:cNvPr>
          <p:cNvCxnSpPr>
            <a:cxnSpLocks/>
          </p:cNvCxnSpPr>
          <p:nvPr/>
        </p:nvCxnSpPr>
        <p:spPr>
          <a:xfrm>
            <a:off x="1431636" y="3415464"/>
            <a:ext cx="51616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kstvak 47">
            <a:extLst>
              <a:ext uri="{FF2B5EF4-FFF2-40B4-BE49-F238E27FC236}">
                <a16:creationId xmlns:a16="http://schemas.microsoft.com/office/drawing/2014/main" id="{2CB8F983-4BB4-4E3E-A10D-5EDDDB654198}"/>
              </a:ext>
            </a:extLst>
          </p:cNvPr>
          <p:cNvSpPr txBox="1"/>
          <p:nvPr/>
        </p:nvSpPr>
        <p:spPr>
          <a:xfrm>
            <a:off x="838200" y="3097830"/>
            <a:ext cx="120235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Challenge intro</a:t>
            </a:r>
          </a:p>
        </p:txBody>
      </p:sp>
      <p:sp>
        <p:nvSpPr>
          <p:cNvPr id="49" name="Tekstvak 48">
            <a:extLst>
              <a:ext uri="{FF2B5EF4-FFF2-40B4-BE49-F238E27FC236}">
                <a16:creationId xmlns:a16="http://schemas.microsoft.com/office/drawing/2014/main" id="{85F0E422-FE9B-4007-B12F-6DFCCD88C893}"/>
              </a:ext>
            </a:extLst>
          </p:cNvPr>
          <p:cNvSpPr txBox="1"/>
          <p:nvPr/>
        </p:nvSpPr>
        <p:spPr>
          <a:xfrm>
            <a:off x="2114444" y="3097829"/>
            <a:ext cx="197951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Tasks = challenge voorbereiding</a:t>
            </a:r>
          </a:p>
        </p:txBody>
      </p:sp>
      <p:sp>
        <p:nvSpPr>
          <p:cNvPr id="50" name="Tekstvak 49">
            <a:extLst>
              <a:ext uri="{FF2B5EF4-FFF2-40B4-BE49-F238E27FC236}">
                <a16:creationId xmlns:a16="http://schemas.microsoft.com/office/drawing/2014/main" id="{A79166A2-17EB-468E-9EF4-E0EC4D9CE2C6}"/>
              </a:ext>
            </a:extLst>
          </p:cNvPr>
          <p:cNvSpPr txBox="1"/>
          <p:nvPr/>
        </p:nvSpPr>
        <p:spPr>
          <a:xfrm>
            <a:off x="4156967" y="3097828"/>
            <a:ext cx="15312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Challenge uitvoering</a:t>
            </a:r>
          </a:p>
        </p:txBody>
      </p:sp>
      <p:sp>
        <p:nvSpPr>
          <p:cNvPr id="51" name="Tekstvak 50">
            <a:extLst>
              <a:ext uri="{FF2B5EF4-FFF2-40B4-BE49-F238E27FC236}">
                <a16:creationId xmlns:a16="http://schemas.microsoft.com/office/drawing/2014/main" id="{0886A450-7017-4E9F-967F-55046C47B2FB}"/>
              </a:ext>
            </a:extLst>
          </p:cNvPr>
          <p:cNvSpPr txBox="1"/>
          <p:nvPr/>
        </p:nvSpPr>
        <p:spPr>
          <a:xfrm>
            <a:off x="6841154" y="3097828"/>
            <a:ext cx="15312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Volgende challenge</a:t>
            </a:r>
          </a:p>
        </p:txBody>
      </p:sp>
      <p:sp>
        <p:nvSpPr>
          <p:cNvPr id="52" name="Tekstvak 51">
            <a:extLst>
              <a:ext uri="{FF2B5EF4-FFF2-40B4-BE49-F238E27FC236}">
                <a16:creationId xmlns:a16="http://schemas.microsoft.com/office/drawing/2014/main" id="{C2C23084-3B89-4C21-84AA-49EAA9A3B4D6}"/>
              </a:ext>
            </a:extLst>
          </p:cNvPr>
          <p:cNvSpPr txBox="1"/>
          <p:nvPr/>
        </p:nvSpPr>
        <p:spPr>
          <a:xfrm>
            <a:off x="838200" y="2566306"/>
            <a:ext cx="1827998" cy="369332"/>
          </a:xfrm>
          <a:prstGeom prst="rect">
            <a:avLst/>
          </a:prstGeom>
          <a:noFill/>
        </p:spPr>
        <p:txBody>
          <a:bodyPr wrap="square" rtlCol="0">
            <a:spAutoFit/>
          </a:bodyPr>
          <a:lstStyle/>
          <a:p>
            <a:r>
              <a:rPr lang="nl-NL"/>
              <a:t>Een aantal keer</a:t>
            </a:r>
          </a:p>
        </p:txBody>
      </p:sp>
      <p:sp>
        <p:nvSpPr>
          <p:cNvPr id="53" name="Rechthoek 52">
            <a:extLst>
              <a:ext uri="{FF2B5EF4-FFF2-40B4-BE49-F238E27FC236}">
                <a16:creationId xmlns:a16="http://schemas.microsoft.com/office/drawing/2014/main" id="{B594AEED-0524-47D2-8121-535038A5E4F6}"/>
              </a:ext>
            </a:extLst>
          </p:cNvPr>
          <p:cNvSpPr/>
          <p:nvPr/>
        </p:nvSpPr>
        <p:spPr>
          <a:xfrm>
            <a:off x="731520" y="3915160"/>
            <a:ext cx="7767587" cy="12251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cxnSp>
        <p:nvCxnSpPr>
          <p:cNvPr id="54" name="Rechte verbindingslijn met pijl 53">
            <a:extLst>
              <a:ext uri="{FF2B5EF4-FFF2-40B4-BE49-F238E27FC236}">
                <a16:creationId xmlns:a16="http://schemas.microsoft.com/office/drawing/2014/main" id="{34F6A627-618B-45A6-91A9-DA01F19E59E2}"/>
              </a:ext>
            </a:extLst>
          </p:cNvPr>
          <p:cNvCxnSpPr>
            <a:cxnSpLocks/>
          </p:cNvCxnSpPr>
          <p:nvPr/>
        </p:nvCxnSpPr>
        <p:spPr>
          <a:xfrm>
            <a:off x="1431636" y="4716780"/>
            <a:ext cx="51616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kstvak 54">
            <a:extLst>
              <a:ext uri="{FF2B5EF4-FFF2-40B4-BE49-F238E27FC236}">
                <a16:creationId xmlns:a16="http://schemas.microsoft.com/office/drawing/2014/main" id="{E345D547-0036-4EBE-BAFC-60B4FE5FB023}"/>
              </a:ext>
            </a:extLst>
          </p:cNvPr>
          <p:cNvSpPr txBox="1"/>
          <p:nvPr/>
        </p:nvSpPr>
        <p:spPr>
          <a:xfrm>
            <a:off x="838200" y="4399146"/>
            <a:ext cx="120235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Challenge intro</a:t>
            </a:r>
          </a:p>
        </p:txBody>
      </p:sp>
      <p:sp>
        <p:nvSpPr>
          <p:cNvPr id="56" name="Tekstvak 55">
            <a:extLst>
              <a:ext uri="{FF2B5EF4-FFF2-40B4-BE49-F238E27FC236}">
                <a16:creationId xmlns:a16="http://schemas.microsoft.com/office/drawing/2014/main" id="{AEFF420D-5A67-4DA4-B26D-0059B11C8542}"/>
              </a:ext>
            </a:extLst>
          </p:cNvPr>
          <p:cNvSpPr txBox="1"/>
          <p:nvPr/>
        </p:nvSpPr>
        <p:spPr>
          <a:xfrm>
            <a:off x="2114444" y="4399145"/>
            <a:ext cx="197951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Tasks = challenge voorbereiding</a:t>
            </a:r>
          </a:p>
        </p:txBody>
      </p:sp>
      <p:sp>
        <p:nvSpPr>
          <p:cNvPr id="57" name="Tekstvak 56">
            <a:extLst>
              <a:ext uri="{FF2B5EF4-FFF2-40B4-BE49-F238E27FC236}">
                <a16:creationId xmlns:a16="http://schemas.microsoft.com/office/drawing/2014/main" id="{485366DA-773E-4264-895C-1A3116C2D8A7}"/>
              </a:ext>
            </a:extLst>
          </p:cNvPr>
          <p:cNvSpPr txBox="1"/>
          <p:nvPr/>
        </p:nvSpPr>
        <p:spPr>
          <a:xfrm>
            <a:off x="4156967" y="4399144"/>
            <a:ext cx="15312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Challenge uitvoering</a:t>
            </a:r>
          </a:p>
        </p:txBody>
      </p:sp>
      <p:sp>
        <p:nvSpPr>
          <p:cNvPr id="58" name="Tekstvak 57">
            <a:extLst>
              <a:ext uri="{FF2B5EF4-FFF2-40B4-BE49-F238E27FC236}">
                <a16:creationId xmlns:a16="http://schemas.microsoft.com/office/drawing/2014/main" id="{2B77EF98-C936-4D37-A063-52937170C064}"/>
              </a:ext>
            </a:extLst>
          </p:cNvPr>
          <p:cNvSpPr txBox="1"/>
          <p:nvPr/>
        </p:nvSpPr>
        <p:spPr>
          <a:xfrm>
            <a:off x="6841154" y="4399144"/>
            <a:ext cx="15312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Volgende challenge</a:t>
            </a:r>
          </a:p>
        </p:txBody>
      </p:sp>
      <p:sp>
        <p:nvSpPr>
          <p:cNvPr id="59" name="Tekstvak 58">
            <a:extLst>
              <a:ext uri="{FF2B5EF4-FFF2-40B4-BE49-F238E27FC236}">
                <a16:creationId xmlns:a16="http://schemas.microsoft.com/office/drawing/2014/main" id="{B849E3B5-8FC0-4E50-96DB-92CABA8E39C2}"/>
              </a:ext>
            </a:extLst>
          </p:cNvPr>
          <p:cNvSpPr txBox="1"/>
          <p:nvPr/>
        </p:nvSpPr>
        <p:spPr>
          <a:xfrm>
            <a:off x="838200" y="3867622"/>
            <a:ext cx="1827998" cy="369332"/>
          </a:xfrm>
          <a:prstGeom prst="rect">
            <a:avLst/>
          </a:prstGeom>
          <a:noFill/>
        </p:spPr>
        <p:txBody>
          <a:bodyPr wrap="square" rtlCol="0">
            <a:spAutoFit/>
          </a:bodyPr>
          <a:lstStyle/>
          <a:p>
            <a:r>
              <a:rPr lang="nl-NL"/>
              <a:t>Een aantal keer</a:t>
            </a:r>
          </a:p>
        </p:txBody>
      </p:sp>
      <p:sp>
        <p:nvSpPr>
          <p:cNvPr id="4" name="Tekstvak 3">
            <a:extLst>
              <a:ext uri="{FF2B5EF4-FFF2-40B4-BE49-F238E27FC236}">
                <a16:creationId xmlns:a16="http://schemas.microsoft.com/office/drawing/2014/main" id="{591DD90E-F72D-4B54-9012-48957E7D73D5}"/>
              </a:ext>
            </a:extLst>
          </p:cNvPr>
          <p:cNvSpPr txBox="1"/>
          <p:nvPr/>
        </p:nvSpPr>
        <p:spPr>
          <a:xfrm>
            <a:off x="731520" y="5804502"/>
            <a:ext cx="10622280" cy="646331"/>
          </a:xfrm>
          <a:prstGeom prst="rect">
            <a:avLst/>
          </a:prstGeom>
          <a:noFill/>
        </p:spPr>
        <p:txBody>
          <a:bodyPr wrap="square" rtlCol="0" anchor="t">
            <a:spAutoFit/>
          </a:bodyPr>
          <a:lstStyle/>
          <a:p>
            <a:r>
              <a:rPr lang="nl-NL" i="1"/>
              <a:t>Studenten werken in eigen tempo, dus sommige studenten zijn eerder klaar dan andere.</a:t>
            </a:r>
            <a:r>
              <a:rPr lang="nl-NL"/>
              <a:t> Stageperiodes zijn daarom ook flexibel. Ze gaan in als studenten aan criteria (nog te benoemen) voldoen. </a:t>
            </a:r>
          </a:p>
        </p:txBody>
      </p:sp>
    </p:spTree>
    <p:extLst>
      <p:ext uri="{BB962C8B-B14F-4D97-AF65-F5344CB8AC3E}">
        <p14:creationId xmlns:p14="http://schemas.microsoft.com/office/powerpoint/2010/main" val="1464269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CF34C5CC-F0E5-410B-A21A-76C6DF8F5586}"/>
              </a:ext>
            </a:extLst>
          </p:cNvPr>
          <p:cNvGrpSpPr/>
          <p:nvPr/>
        </p:nvGrpSpPr>
        <p:grpSpPr>
          <a:xfrm>
            <a:off x="1101090" y="594021"/>
            <a:ext cx="9989820" cy="728942"/>
            <a:chOff x="262890" y="263929"/>
            <a:chExt cx="9989820" cy="1895627"/>
          </a:xfrm>
        </p:grpSpPr>
        <p:sp>
          <p:nvSpPr>
            <p:cNvPr id="3" name="Rechthoek: afgeronde hoeken 2">
              <a:extLst>
                <a:ext uri="{FF2B5EF4-FFF2-40B4-BE49-F238E27FC236}">
                  <a16:creationId xmlns:a16="http://schemas.microsoft.com/office/drawing/2014/main" id="{6D3310A2-1492-454F-96DF-4A15111921A6}"/>
                </a:ext>
              </a:extLst>
            </p:cNvPr>
            <p:cNvSpPr/>
            <p:nvPr/>
          </p:nvSpPr>
          <p:spPr>
            <a:xfrm>
              <a:off x="262890" y="263929"/>
              <a:ext cx="9989820" cy="1895627"/>
            </a:xfrm>
            <a:prstGeom prst="roundRect">
              <a:avLst>
                <a:gd name="adj" fmla="val 10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4" name="Rechthoek: afgeronde hoeken 4">
              <a:extLst>
                <a:ext uri="{FF2B5EF4-FFF2-40B4-BE49-F238E27FC236}">
                  <a16:creationId xmlns:a16="http://schemas.microsoft.com/office/drawing/2014/main" id="{C6BB241D-4C80-423F-95BD-654E89D5AD77}"/>
                </a:ext>
              </a:extLst>
            </p:cNvPr>
            <p:cNvSpPr txBox="1"/>
            <p:nvPr/>
          </p:nvSpPr>
          <p:spPr>
            <a:xfrm>
              <a:off x="321187" y="322226"/>
              <a:ext cx="9873226" cy="1779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1228001" numCol="1" spcCol="1270" anchor="t"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nl-NL" sz="2400" b="0" i="0" u="none" strike="noStrike" kern="1200" cap="none" spc="0" normalizeH="0" baseline="0" noProof="0">
                  <a:ln>
                    <a:noFill/>
                  </a:ln>
                  <a:solidFill>
                    <a:prstClr val="white"/>
                  </a:solidFill>
                  <a:effectLst/>
                  <a:uLnTx/>
                  <a:uFillTx/>
                  <a:latin typeface="Calibri" panose="020F0502020204030204"/>
                  <a:ea typeface="+mn-ea"/>
                  <a:cs typeface="+mn-cs"/>
                </a:rPr>
                <a:t>Werkcultuur team</a:t>
              </a:r>
            </a:p>
          </p:txBody>
        </p:sp>
      </p:grpSp>
      <p:sp>
        <p:nvSpPr>
          <p:cNvPr id="5" name="Tekstvak 4">
            <a:extLst>
              <a:ext uri="{FF2B5EF4-FFF2-40B4-BE49-F238E27FC236}">
                <a16:creationId xmlns:a16="http://schemas.microsoft.com/office/drawing/2014/main" id="{0933A236-A17E-4E90-9715-48566B87E7D6}"/>
              </a:ext>
            </a:extLst>
          </p:cNvPr>
          <p:cNvSpPr txBox="1"/>
          <p:nvPr/>
        </p:nvSpPr>
        <p:spPr>
          <a:xfrm>
            <a:off x="1101090" y="1585609"/>
            <a:ext cx="5987867" cy="3139321"/>
          </a:xfrm>
          <a:prstGeom prst="rect">
            <a:avLst/>
          </a:prstGeom>
          <a:noFill/>
        </p:spPr>
        <p:txBody>
          <a:bodyPr wrap="square" rtlCol="0" anchor="t">
            <a:spAutoFit/>
          </a:bodyPr>
          <a:lstStyle/>
          <a:p>
            <a:pPr marL="285750" indent="-285750">
              <a:buFont typeface="Arial" panose="020B0604020202020204" pitchFamily="34" charset="0"/>
              <a:buChar char="•"/>
            </a:pPr>
            <a:r>
              <a:rPr lang="nl-NL"/>
              <a:t>Agile</a:t>
            </a:r>
          </a:p>
          <a:p>
            <a:pPr marL="285750" indent="-285750">
              <a:buFont typeface="Arial" panose="020B0604020202020204" pitchFamily="34" charset="0"/>
              <a:buChar char="•"/>
            </a:pPr>
            <a:r>
              <a:rPr lang="nl-NL"/>
              <a:t>Organisch, anticiperend op de leerwensen en behoeften van studenten</a:t>
            </a:r>
          </a:p>
          <a:p>
            <a:pPr marL="285750" indent="-285750">
              <a:buFont typeface="Arial" panose="020B0604020202020204" pitchFamily="34" charset="0"/>
              <a:buChar char="•"/>
            </a:pPr>
            <a:r>
              <a:rPr lang="nl-NL"/>
              <a:t>Samen verantwoordelijk, afspraken nakomen</a:t>
            </a:r>
          </a:p>
          <a:p>
            <a:pPr marL="285750" indent="-285750">
              <a:buFont typeface="Arial" panose="020B0604020202020204" pitchFamily="34" charset="0"/>
              <a:buChar char="•"/>
            </a:pPr>
            <a:r>
              <a:rPr lang="nl-NL"/>
              <a:t>Gezamenlijke werkruimte met studenten</a:t>
            </a:r>
          </a:p>
          <a:p>
            <a:pPr marL="285750" indent="-285750">
              <a:buFont typeface="Arial" panose="020B0604020202020204" pitchFamily="34" charset="0"/>
              <a:buChar char="•"/>
            </a:pPr>
            <a:r>
              <a:rPr lang="nl-NL"/>
              <a:t>In gesprek met studenten</a:t>
            </a:r>
          </a:p>
          <a:p>
            <a:pPr marL="285750" indent="-285750">
              <a:buFont typeface="Arial" panose="020B0604020202020204" pitchFamily="34" charset="0"/>
              <a:buChar char="•"/>
            </a:pPr>
            <a:r>
              <a:rPr lang="nl-NL"/>
              <a:t>Iedereen leert: professionele leergemeenschap</a:t>
            </a:r>
          </a:p>
          <a:p>
            <a:pPr marL="285750" indent="-285750">
              <a:buFont typeface="Arial" panose="020B0604020202020204" pitchFamily="34" charset="0"/>
              <a:buChar char="•"/>
            </a:pPr>
            <a:r>
              <a:rPr lang="nl-NL"/>
              <a:t>Teamafspraken aanwezigheid</a:t>
            </a:r>
          </a:p>
          <a:p>
            <a:pPr marL="285750" indent="-285750">
              <a:buFont typeface="Arial" panose="020B0604020202020204" pitchFamily="34" charset="0"/>
              <a:buChar char="•"/>
            </a:pPr>
            <a:r>
              <a:rPr lang="nl-NL"/>
              <a:t>Aanspreekcultuur, hard op de inhoud – zacht op de relatie</a:t>
            </a:r>
          </a:p>
          <a:p>
            <a:pPr marL="285750" indent="-285750">
              <a:buFont typeface="Arial" panose="020B0604020202020204" pitchFamily="34" charset="0"/>
              <a:buChar char="•"/>
            </a:pPr>
            <a:endParaRPr lang="nl-NL">
              <a:cs typeface="Calibri" panose="020F0502020204030204"/>
            </a:endParaRPr>
          </a:p>
          <a:p>
            <a:endParaRPr lang="nl-NL">
              <a:cs typeface="Calibri" panose="020F0502020204030204"/>
            </a:endParaRPr>
          </a:p>
        </p:txBody>
      </p:sp>
      <p:pic>
        <p:nvPicPr>
          <p:cNvPr id="7" name="Afbeelding 6">
            <a:extLst>
              <a:ext uri="{FF2B5EF4-FFF2-40B4-BE49-F238E27FC236}">
                <a16:creationId xmlns:a16="http://schemas.microsoft.com/office/drawing/2014/main" id="{5B1F0614-E5C7-489E-B67C-5CDA8EA59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462" y="1585609"/>
            <a:ext cx="3901448" cy="2599949"/>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23165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CF34C5CC-F0E5-410B-A21A-76C6DF8F5586}"/>
              </a:ext>
            </a:extLst>
          </p:cNvPr>
          <p:cNvGrpSpPr/>
          <p:nvPr/>
        </p:nvGrpSpPr>
        <p:grpSpPr>
          <a:xfrm>
            <a:off x="1101090" y="594021"/>
            <a:ext cx="9989820" cy="728942"/>
            <a:chOff x="262890" y="263929"/>
            <a:chExt cx="9989820" cy="1895627"/>
          </a:xfrm>
        </p:grpSpPr>
        <p:sp>
          <p:nvSpPr>
            <p:cNvPr id="3" name="Rechthoek: afgeronde hoeken 2">
              <a:extLst>
                <a:ext uri="{FF2B5EF4-FFF2-40B4-BE49-F238E27FC236}">
                  <a16:creationId xmlns:a16="http://schemas.microsoft.com/office/drawing/2014/main" id="{6D3310A2-1492-454F-96DF-4A15111921A6}"/>
                </a:ext>
              </a:extLst>
            </p:cNvPr>
            <p:cNvSpPr/>
            <p:nvPr/>
          </p:nvSpPr>
          <p:spPr>
            <a:xfrm>
              <a:off x="262890" y="263929"/>
              <a:ext cx="9989820" cy="1895627"/>
            </a:xfrm>
            <a:prstGeom prst="roundRect">
              <a:avLst>
                <a:gd name="adj" fmla="val 10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4" name="Rechthoek: afgeronde hoeken 4">
              <a:extLst>
                <a:ext uri="{FF2B5EF4-FFF2-40B4-BE49-F238E27FC236}">
                  <a16:creationId xmlns:a16="http://schemas.microsoft.com/office/drawing/2014/main" id="{C6BB241D-4C80-423F-95BD-654E89D5AD77}"/>
                </a:ext>
              </a:extLst>
            </p:cNvPr>
            <p:cNvSpPr txBox="1"/>
            <p:nvPr/>
          </p:nvSpPr>
          <p:spPr>
            <a:xfrm>
              <a:off x="321187" y="322226"/>
              <a:ext cx="9873226" cy="1779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1228001" numCol="1" spcCol="1270" anchor="t"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nl-NL"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nl-NL" sz="2400" b="0" i="0" u="none" strike="noStrike" kern="1200" cap="none" spc="0" normalizeH="0" baseline="0" noProof="0">
                  <a:ln>
                    <a:noFill/>
                  </a:ln>
                  <a:solidFill>
                    <a:prstClr val="white"/>
                  </a:solidFill>
                  <a:effectLst/>
                  <a:uLnTx/>
                  <a:uFillTx/>
                  <a:latin typeface="Calibri" panose="020F0502020204030204"/>
                  <a:ea typeface="+mn-ea"/>
                  <a:cs typeface="+mn-cs"/>
                </a:rPr>
                <a:t>Teamtaken</a:t>
              </a:r>
            </a:p>
          </p:txBody>
        </p:sp>
      </p:grpSp>
      <p:sp>
        <p:nvSpPr>
          <p:cNvPr id="5" name="Tekstvak 4">
            <a:extLst>
              <a:ext uri="{FF2B5EF4-FFF2-40B4-BE49-F238E27FC236}">
                <a16:creationId xmlns:a16="http://schemas.microsoft.com/office/drawing/2014/main" id="{0933A236-A17E-4E90-9715-48566B87E7D6}"/>
              </a:ext>
            </a:extLst>
          </p:cNvPr>
          <p:cNvSpPr txBox="1"/>
          <p:nvPr/>
        </p:nvSpPr>
        <p:spPr>
          <a:xfrm>
            <a:off x="1101090" y="1585609"/>
            <a:ext cx="9931523" cy="3139321"/>
          </a:xfrm>
          <a:prstGeom prst="rect">
            <a:avLst/>
          </a:prstGeom>
          <a:noFill/>
        </p:spPr>
        <p:txBody>
          <a:bodyPr wrap="square" rtlCol="0">
            <a:spAutoFit/>
          </a:bodyPr>
          <a:lstStyle/>
          <a:p>
            <a:pPr marL="285750" indent="-285750">
              <a:buFont typeface="Arial" panose="020B0604020202020204" pitchFamily="34" charset="0"/>
              <a:buChar char="•"/>
            </a:pPr>
            <a:r>
              <a:rPr lang="nl-NL"/>
              <a:t>Lesmaterialen verzamelen, aanpassen, ontwikkelen</a:t>
            </a:r>
          </a:p>
          <a:p>
            <a:pPr marL="285750" indent="-285750">
              <a:buFont typeface="Arial" panose="020B0604020202020204" pitchFamily="34" charset="0"/>
              <a:buChar char="•"/>
            </a:pPr>
            <a:r>
              <a:rPr lang="nl-NL"/>
              <a:t>Workshops geven</a:t>
            </a:r>
          </a:p>
          <a:p>
            <a:pPr marL="285750" indent="-285750">
              <a:buFont typeface="Arial" panose="020B0604020202020204" pitchFamily="34" charset="0"/>
              <a:buChar char="•"/>
            </a:pPr>
            <a:r>
              <a:rPr lang="nl-NL"/>
              <a:t>Studenten begeleiden tijdens </a:t>
            </a:r>
            <a:r>
              <a:rPr lang="nl-NL" err="1"/>
              <a:t>workspace</a:t>
            </a:r>
            <a:endParaRPr lang="nl-NL"/>
          </a:p>
          <a:p>
            <a:pPr marL="285750" indent="-285750">
              <a:buFont typeface="Arial" panose="020B0604020202020204" pitchFamily="34" charset="0"/>
              <a:buChar char="•"/>
            </a:pPr>
            <a:r>
              <a:rPr lang="nl-NL"/>
              <a:t>Generieke lessen geven</a:t>
            </a:r>
          </a:p>
          <a:p>
            <a:pPr marL="285750" indent="-285750">
              <a:buFont typeface="Arial" panose="020B0604020202020204" pitchFamily="34" charset="0"/>
              <a:buChar char="•"/>
            </a:pPr>
            <a:r>
              <a:rPr lang="nl-NL"/>
              <a:t>Standups leiden</a:t>
            </a:r>
          </a:p>
          <a:p>
            <a:pPr marL="285750" indent="-285750">
              <a:buFont typeface="Arial" panose="020B0604020202020204" pitchFamily="34" charset="0"/>
              <a:buChar char="•"/>
            </a:pPr>
            <a:r>
              <a:rPr lang="nl-NL"/>
              <a:t>Individuele gesprekken met studenten</a:t>
            </a:r>
          </a:p>
          <a:p>
            <a:pPr marL="285750" indent="-285750">
              <a:buFont typeface="Arial" panose="020B0604020202020204" pitchFamily="34" charset="0"/>
              <a:buChar char="•"/>
            </a:pPr>
            <a:r>
              <a:rPr lang="nl-NL"/>
              <a:t>Userevaluaties houden</a:t>
            </a:r>
          </a:p>
          <a:p>
            <a:pPr marL="285750" indent="-285750">
              <a:buFont typeface="Arial" panose="020B0604020202020204" pitchFamily="34" charset="0"/>
              <a:buChar char="•"/>
            </a:pPr>
            <a:r>
              <a:rPr lang="nl-NL"/>
              <a:t> </a:t>
            </a:r>
          </a:p>
          <a:p>
            <a:pPr marL="285750" indent="-285750">
              <a:buFont typeface="Arial" panose="020B0604020202020204" pitchFamily="34" charset="0"/>
              <a:buChar char="•"/>
            </a:pPr>
            <a:r>
              <a:rPr lang="nl-NL"/>
              <a:t> </a:t>
            </a:r>
          </a:p>
          <a:p>
            <a:pPr marL="285750" indent="-285750">
              <a:buFont typeface="Arial" panose="020B0604020202020204" pitchFamily="34" charset="0"/>
              <a:buChar char="•"/>
            </a:pPr>
            <a:r>
              <a:rPr lang="nl-NL"/>
              <a:t> </a:t>
            </a:r>
          </a:p>
          <a:p>
            <a:pPr marL="285750" indent="-285750">
              <a:buFont typeface="Arial" panose="020B0604020202020204" pitchFamily="34" charset="0"/>
              <a:buChar char="•"/>
            </a:pPr>
            <a:endParaRPr lang="nl-NL"/>
          </a:p>
        </p:txBody>
      </p:sp>
    </p:spTree>
    <p:extLst>
      <p:ext uri="{BB962C8B-B14F-4D97-AF65-F5344CB8AC3E}">
        <p14:creationId xmlns:p14="http://schemas.microsoft.com/office/powerpoint/2010/main" val="130719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EE085-67D6-49BE-8BB6-109380FABF6E}"/>
              </a:ext>
            </a:extLst>
          </p:cNvPr>
          <p:cNvSpPr>
            <a:spLocks noGrp="1"/>
          </p:cNvSpPr>
          <p:nvPr>
            <p:ph type="title"/>
          </p:nvPr>
        </p:nvSpPr>
        <p:spPr/>
        <p:txBody>
          <a:bodyPr/>
          <a:lstStyle/>
          <a:p>
            <a:r>
              <a:rPr lang="nl-NL"/>
              <a:t>Wat leren we onze studenten?</a:t>
            </a:r>
          </a:p>
        </p:txBody>
      </p:sp>
      <p:sp>
        <p:nvSpPr>
          <p:cNvPr id="3" name="Tijdelijke aanduiding voor inhoud 2">
            <a:extLst>
              <a:ext uri="{FF2B5EF4-FFF2-40B4-BE49-F238E27FC236}">
                <a16:creationId xmlns:a16="http://schemas.microsoft.com/office/drawing/2014/main" id="{AEC8346F-40F4-4F52-B31A-2138F960B32A}"/>
              </a:ext>
            </a:extLst>
          </p:cNvPr>
          <p:cNvSpPr>
            <a:spLocks noGrp="1"/>
          </p:cNvSpPr>
          <p:nvPr>
            <p:ph idx="1"/>
          </p:nvPr>
        </p:nvSpPr>
        <p:spPr/>
        <p:txBody>
          <a:bodyPr>
            <a:normAutofit fontScale="92500" lnSpcReduction="10000"/>
          </a:bodyPr>
          <a:lstStyle/>
          <a:p>
            <a:r>
              <a:rPr lang="nl-NL"/>
              <a:t>De kennis, de vaardigheden en de beroepshouding die het kwalificatiedossier vereist. Dit hebben studenten nodig om te slagen.</a:t>
            </a:r>
          </a:p>
          <a:p>
            <a:r>
              <a:rPr lang="nl-NL"/>
              <a:t>21</a:t>
            </a:r>
            <a:r>
              <a:rPr lang="nl-NL" baseline="30000"/>
              <a:t>e</a:t>
            </a:r>
            <a:r>
              <a:rPr lang="nl-NL"/>
              <a:t>-eeuwse vaardigheden. Deze hebben studenten nodig om toekomstbestendig te zijn.</a:t>
            </a:r>
          </a:p>
          <a:p>
            <a:r>
              <a:rPr lang="nl-NL"/>
              <a:t>Hbo-skills. Deze hebben studenten nodig om succesvol door te kunnen studeren.</a:t>
            </a:r>
          </a:p>
          <a:p>
            <a:r>
              <a:rPr lang="nl-NL"/>
              <a:t>Generieke vaardigheden: Nederlands, Engels, rekenen, burgerschap. Dit zijn basisvaardigheden die nodig zijn voor functioneren in het beroep, vervolgonderwijs en in de maatschappij</a:t>
            </a:r>
          </a:p>
          <a:p>
            <a:r>
              <a:rPr lang="nl-NL"/>
              <a:t>Loopbaanvaardigheden. Deze hebben studenten nodig om richting te kunnen geven aan hun  loopbaan. </a:t>
            </a:r>
          </a:p>
        </p:txBody>
      </p:sp>
      <p:sp>
        <p:nvSpPr>
          <p:cNvPr id="4" name="Tekstvak 3">
            <a:extLst>
              <a:ext uri="{FF2B5EF4-FFF2-40B4-BE49-F238E27FC236}">
                <a16:creationId xmlns:a16="http://schemas.microsoft.com/office/drawing/2014/main" id="{669CACBD-C8BF-4C6B-8BC9-57D3CA808F9D}"/>
              </a:ext>
            </a:extLst>
          </p:cNvPr>
          <p:cNvSpPr txBox="1"/>
          <p:nvPr/>
        </p:nvSpPr>
        <p:spPr>
          <a:xfrm>
            <a:off x="10466963" y="311705"/>
            <a:ext cx="1344038" cy="369332"/>
          </a:xfrm>
          <a:prstGeom prst="rect">
            <a:avLst/>
          </a:prstGeom>
          <a:noFill/>
        </p:spPr>
        <p:txBody>
          <a:bodyPr wrap="square" rtlCol="0">
            <a:spAutoFit/>
          </a:bodyPr>
          <a:lstStyle/>
          <a:p>
            <a:pPr algn="ctr"/>
            <a:r>
              <a:rPr lang="nl-NL">
                <a:hlinkClick r:id="rId2"/>
              </a:rPr>
              <a:t>Meer lezen</a:t>
            </a:r>
            <a:endParaRPr lang="nl-NL"/>
          </a:p>
        </p:txBody>
      </p:sp>
    </p:spTree>
    <p:extLst>
      <p:ext uri="{BB962C8B-B14F-4D97-AF65-F5344CB8AC3E}">
        <p14:creationId xmlns:p14="http://schemas.microsoft.com/office/powerpoint/2010/main" val="254417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EE085-67D6-49BE-8BB6-109380FABF6E}"/>
              </a:ext>
            </a:extLst>
          </p:cNvPr>
          <p:cNvSpPr>
            <a:spLocks noGrp="1"/>
          </p:cNvSpPr>
          <p:nvPr>
            <p:ph type="title"/>
          </p:nvPr>
        </p:nvSpPr>
        <p:spPr/>
        <p:txBody>
          <a:bodyPr/>
          <a:lstStyle/>
          <a:p>
            <a:r>
              <a:rPr lang="nl-NL"/>
              <a:t>Wie zijn onze studenten?</a:t>
            </a:r>
          </a:p>
        </p:txBody>
      </p:sp>
      <p:graphicFrame>
        <p:nvGraphicFramePr>
          <p:cNvPr id="5" name="Tijdelijke aanduiding voor inhoud 4">
            <a:extLst>
              <a:ext uri="{FF2B5EF4-FFF2-40B4-BE49-F238E27FC236}">
                <a16:creationId xmlns:a16="http://schemas.microsoft.com/office/drawing/2014/main" id="{3F82F632-4E25-4F81-9F5B-0A389A390A21}"/>
              </a:ext>
            </a:extLst>
          </p:cNvPr>
          <p:cNvGraphicFramePr>
            <a:graphicFrameLocks noGrp="1"/>
          </p:cNvGraphicFramePr>
          <p:nvPr>
            <p:ph idx="1"/>
          </p:nvPr>
        </p:nvGraphicFramePr>
        <p:xfrm>
          <a:off x="838200" y="1622425"/>
          <a:ext cx="10515600" cy="48337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152824877"/>
                    </a:ext>
                  </a:extLst>
                </a:gridCol>
                <a:gridCol w="5257800">
                  <a:extLst>
                    <a:ext uri="{9D8B030D-6E8A-4147-A177-3AD203B41FA5}">
                      <a16:colId xmlns:a16="http://schemas.microsoft.com/office/drawing/2014/main" val="289718240"/>
                    </a:ext>
                  </a:extLst>
                </a:gridCol>
              </a:tblGrid>
              <a:tr h="2416897">
                <a:tc>
                  <a:txBody>
                    <a:bodyPr/>
                    <a:lstStyle/>
                    <a:p>
                      <a:endParaRPr lang="nl-NL"/>
                    </a:p>
                  </a:txBody>
                  <a:tcPr/>
                </a:tc>
                <a:tc>
                  <a:txBody>
                    <a:bodyPr/>
                    <a:lstStyle/>
                    <a:p>
                      <a:endParaRPr lang="nl-NL"/>
                    </a:p>
                  </a:txBody>
                  <a:tcPr/>
                </a:tc>
                <a:extLst>
                  <a:ext uri="{0D108BD9-81ED-4DB2-BD59-A6C34878D82A}">
                    <a16:rowId xmlns:a16="http://schemas.microsoft.com/office/drawing/2014/main" val="968512987"/>
                  </a:ext>
                </a:extLst>
              </a:tr>
              <a:tr h="2416897">
                <a:tc>
                  <a:txBody>
                    <a:bodyPr/>
                    <a:lstStyle/>
                    <a:p>
                      <a:endParaRPr lang="nl-NL"/>
                    </a:p>
                  </a:txBody>
                  <a:tcPr/>
                </a:tc>
                <a:tc>
                  <a:txBody>
                    <a:bodyPr/>
                    <a:lstStyle/>
                    <a:p>
                      <a:endParaRPr lang="nl-NL"/>
                    </a:p>
                  </a:txBody>
                  <a:tcPr/>
                </a:tc>
                <a:extLst>
                  <a:ext uri="{0D108BD9-81ED-4DB2-BD59-A6C34878D82A}">
                    <a16:rowId xmlns:a16="http://schemas.microsoft.com/office/drawing/2014/main" val="2300411383"/>
                  </a:ext>
                </a:extLst>
              </a:tr>
            </a:tbl>
          </a:graphicData>
        </a:graphic>
      </p:graphicFrame>
      <p:sp>
        <p:nvSpPr>
          <p:cNvPr id="4" name="Tekstvak 3">
            <a:extLst>
              <a:ext uri="{FF2B5EF4-FFF2-40B4-BE49-F238E27FC236}">
                <a16:creationId xmlns:a16="http://schemas.microsoft.com/office/drawing/2014/main" id="{669CACBD-C8BF-4C6B-8BC9-57D3CA808F9D}"/>
              </a:ext>
            </a:extLst>
          </p:cNvPr>
          <p:cNvSpPr txBox="1"/>
          <p:nvPr/>
        </p:nvSpPr>
        <p:spPr>
          <a:xfrm>
            <a:off x="10466963" y="311705"/>
            <a:ext cx="1344038" cy="369332"/>
          </a:xfrm>
          <a:prstGeom prst="rect">
            <a:avLst/>
          </a:prstGeom>
          <a:noFill/>
        </p:spPr>
        <p:txBody>
          <a:bodyPr wrap="square" rtlCol="0">
            <a:spAutoFit/>
          </a:bodyPr>
          <a:lstStyle/>
          <a:p>
            <a:pPr algn="ctr"/>
            <a:r>
              <a:rPr lang="nl-NL">
                <a:hlinkClick r:id="rId2"/>
              </a:rPr>
              <a:t>Meer lezen</a:t>
            </a:r>
            <a:endParaRPr lang="nl-NL"/>
          </a:p>
        </p:txBody>
      </p:sp>
      <p:pic>
        <p:nvPicPr>
          <p:cNvPr id="7" name="Afbeelding 6">
            <a:extLst>
              <a:ext uri="{FF2B5EF4-FFF2-40B4-BE49-F238E27FC236}">
                <a16:creationId xmlns:a16="http://schemas.microsoft.com/office/drawing/2014/main" id="{5C87CE67-926F-4953-BCF5-5C67B42EA325}"/>
              </a:ext>
            </a:extLst>
          </p:cNvPr>
          <p:cNvPicPr>
            <a:picLocks noChangeAspect="1"/>
          </p:cNvPicPr>
          <p:nvPr/>
        </p:nvPicPr>
        <p:blipFill>
          <a:blip r:embed="rId3"/>
          <a:stretch>
            <a:fillRect/>
          </a:stretch>
        </p:blipFill>
        <p:spPr>
          <a:xfrm>
            <a:off x="1181713" y="1634539"/>
            <a:ext cx="1321342" cy="2383280"/>
          </a:xfrm>
          <a:prstGeom prst="rect">
            <a:avLst/>
          </a:prstGeom>
        </p:spPr>
      </p:pic>
      <p:pic>
        <p:nvPicPr>
          <p:cNvPr id="8" name="Afbeelding 7">
            <a:extLst>
              <a:ext uri="{FF2B5EF4-FFF2-40B4-BE49-F238E27FC236}">
                <a16:creationId xmlns:a16="http://schemas.microsoft.com/office/drawing/2014/main" id="{60B8C98D-EB64-42FF-811C-1FAB3255627A}"/>
              </a:ext>
            </a:extLst>
          </p:cNvPr>
          <p:cNvPicPr>
            <a:picLocks noChangeAspect="1"/>
          </p:cNvPicPr>
          <p:nvPr/>
        </p:nvPicPr>
        <p:blipFill>
          <a:blip r:embed="rId4"/>
          <a:stretch>
            <a:fillRect/>
          </a:stretch>
        </p:blipFill>
        <p:spPr>
          <a:xfrm>
            <a:off x="9912483" y="1620863"/>
            <a:ext cx="1263517" cy="2429235"/>
          </a:xfrm>
          <a:prstGeom prst="rect">
            <a:avLst/>
          </a:prstGeom>
        </p:spPr>
      </p:pic>
      <p:pic>
        <p:nvPicPr>
          <p:cNvPr id="9" name="Afbeelding 8">
            <a:extLst>
              <a:ext uri="{FF2B5EF4-FFF2-40B4-BE49-F238E27FC236}">
                <a16:creationId xmlns:a16="http://schemas.microsoft.com/office/drawing/2014/main" id="{FD915E34-E2A7-4CDA-94F4-86E490D39F10}"/>
              </a:ext>
            </a:extLst>
          </p:cNvPr>
          <p:cNvPicPr>
            <a:picLocks noChangeAspect="1"/>
          </p:cNvPicPr>
          <p:nvPr/>
        </p:nvPicPr>
        <p:blipFill>
          <a:blip r:embed="rId5"/>
          <a:stretch>
            <a:fillRect/>
          </a:stretch>
        </p:blipFill>
        <p:spPr>
          <a:xfrm>
            <a:off x="1181714" y="4134696"/>
            <a:ext cx="1321342" cy="2308324"/>
          </a:xfrm>
          <a:prstGeom prst="rect">
            <a:avLst/>
          </a:prstGeom>
        </p:spPr>
      </p:pic>
      <p:pic>
        <p:nvPicPr>
          <p:cNvPr id="10" name="Afbeelding 9">
            <a:extLst>
              <a:ext uri="{FF2B5EF4-FFF2-40B4-BE49-F238E27FC236}">
                <a16:creationId xmlns:a16="http://schemas.microsoft.com/office/drawing/2014/main" id="{5FCC4B6C-27E3-4058-8934-CC38571C2E80}"/>
              </a:ext>
            </a:extLst>
          </p:cNvPr>
          <p:cNvPicPr>
            <a:picLocks noChangeAspect="1"/>
          </p:cNvPicPr>
          <p:nvPr/>
        </p:nvPicPr>
        <p:blipFill>
          <a:blip r:embed="rId6"/>
          <a:stretch>
            <a:fillRect/>
          </a:stretch>
        </p:blipFill>
        <p:spPr>
          <a:xfrm>
            <a:off x="9925109" y="4029933"/>
            <a:ext cx="1262701" cy="2426286"/>
          </a:xfrm>
          <a:prstGeom prst="rect">
            <a:avLst/>
          </a:prstGeom>
        </p:spPr>
      </p:pic>
      <p:sp>
        <p:nvSpPr>
          <p:cNvPr id="11" name="Tekstvak 10">
            <a:extLst>
              <a:ext uri="{FF2B5EF4-FFF2-40B4-BE49-F238E27FC236}">
                <a16:creationId xmlns:a16="http://schemas.microsoft.com/office/drawing/2014/main" id="{8462796F-5A00-4718-A29D-7EC53584B89D}"/>
              </a:ext>
            </a:extLst>
          </p:cNvPr>
          <p:cNvSpPr txBox="1"/>
          <p:nvPr/>
        </p:nvSpPr>
        <p:spPr>
          <a:xfrm>
            <a:off x="2724539" y="1632851"/>
            <a:ext cx="3172408" cy="2308324"/>
          </a:xfrm>
          <a:prstGeom prst="rect">
            <a:avLst/>
          </a:prstGeom>
          <a:noFill/>
        </p:spPr>
        <p:txBody>
          <a:bodyPr wrap="square" rtlCol="0">
            <a:spAutoFit/>
          </a:bodyPr>
          <a:lstStyle/>
          <a:p>
            <a:pPr marL="285750" indent="-285750">
              <a:buFont typeface="Arial" panose="020B0604020202020204" pitchFamily="34" charset="0"/>
              <a:buChar char="•"/>
            </a:pPr>
            <a:r>
              <a:rPr lang="nl-NL" sz="1600">
                <a:solidFill>
                  <a:schemeClr val="bg1"/>
                </a:solidFill>
              </a:rPr>
              <a:t>Heeft wel het niveau</a:t>
            </a:r>
          </a:p>
          <a:p>
            <a:pPr marL="285750" indent="-285750">
              <a:buFont typeface="Arial" panose="020B0604020202020204" pitchFamily="34" charset="0"/>
              <a:buChar char="•"/>
            </a:pPr>
            <a:r>
              <a:rPr lang="nl-NL" sz="1600">
                <a:solidFill>
                  <a:schemeClr val="bg1"/>
                </a:solidFill>
              </a:rPr>
              <a:t>Intrinsiek gemotiveerd?</a:t>
            </a:r>
          </a:p>
          <a:p>
            <a:pPr marL="285750" indent="-285750">
              <a:buFont typeface="Arial" panose="020B0604020202020204" pitchFamily="34" charset="0"/>
              <a:buChar char="•"/>
            </a:pPr>
            <a:r>
              <a:rPr lang="nl-NL" sz="1600">
                <a:solidFill>
                  <a:schemeClr val="bg1"/>
                </a:solidFill>
              </a:rPr>
              <a:t>Rol van het thuisfront?</a:t>
            </a:r>
          </a:p>
          <a:p>
            <a:pPr marL="285750" indent="-285750">
              <a:buFont typeface="Arial" panose="020B0604020202020204" pitchFamily="34" charset="0"/>
              <a:buChar char="•"/>
            </a:pPr>
            <a:r>
              <a:rPr lang="nl-NL" sz="1600">
                <a:solidFill>
                  <a:schemeClr val="bg1"/>
                </a:solidFill>
              </a:rPr>
              <a:t>Gebaat bij praktijk</a:t>
            </a:r>
          </a:p>
          <a:p>
            <a:pPr marL="285750" indent="-285750">
              <a:buFont typeface="Arial" panose="020B0604020202020204" pitchFamily="34" charset="0"/>
              <a:buChar char="•"/>
            </a:pPr>
            <a:r>
              <a:rPr lang="nl-NL" sz="1600">
                <a:solidFill>
                  <a:schemeClr val="bg1"/>
                </a:solidFill>
              </a:rPr>
              <a:t>Gebaat bij LOB-gesprekken</a:t>
            </a:r>
          </a:p>
          <a:p>
            <a:pPr marL="285750" indent="-285750">
              <a:buFont typeface="Arial" panose="020B0604020202020204" pitchFamily="34" charset="0"/>
              <a:buChar char="•"/>
            </a:pPr>
            <a:r>
              <a:rPr lang="nl-NL" sz="1600">
                <a:solidFill>
                  <a:schemeClr val="bg1"/>
                </a:solidFill>
              </a:rPr>
              <a:t>Niet te veel druk</a:t>
            </a:r>
          </a:p>
          <a:p>
            <a:pPr marL="285750" indent="-285750">
              <a:buFont typeface="Arial" panose="020B0604020202020204" pitchFamily="34" charset="0"/>
              <a:buChar char="•"/>
            </a:pPr>
            <a:r>
              <a:rPr lang="nl-NL" sz="1600">
                <a:solidFill>
                  <a:schemeClr val="bg1"/>
                </a:solidFill>
              </a:rPr>
              <a:t>Nadruk op plezier</a:t>
            </a:r>
          </a:p>
          <a:p>
            <a:pPr marL="285750" indent="-285750">
              <a:buFont typeface="Arial" panose="020B0604020202020204" pitchFamily="34" charset="0"/>
              <a:buChar char="•"/>
            </a:pPr>
            <a:r>
              <a:rPr lang="nl-NL" sz="1600">
                <a:solidFill>
                  <a:schemeClr val="bg1"/>
                </a:solidFill>
              </a:rPr>
              <a:t>Hoogbegaafd?</a:t>
            </a:r>
          </a:p>
          <a:p>
            <a:endParaRPr lang="nl-NL" sz="1600">
              <a:solidFill>
                <a:schemeClr val="bg1"/>
              </a:solidFill>
            </a:endParaRPr>
          </a:p>
        </p:txBody>
      </p:sp>
      <p:sp>
        <p:nvSpPr>
          <p:cNvPr id="12" name="Tekstvak 11">
            <a:extLst>
              <a:ext uri="{FF2B5EF4-FFF2-40B4-BE49-F238E27FC236}">
                <a16:creationId xmlns:a16="http://schemas.microsoft.com/office/drawing/2014/main" id="{999665F3-C5F9-4C96-BF02-8448EEACB6D1}"/>
              </a:ext>
            </a:extLst>
          </p:cNvPr>
          <p:cNvSpPr txBox="1"/>
          <p:nvPr/>
        </p:nvSpPr>
        <p:spPr>
          <a:xfrm>
            <a:off x="6413241" y="1626632"/>
            <a:ext cx="3345878" cy="2062103"/>
          </a:xfrm>
          <a:prstGeom prst="rect">
            <a:avLst/>
          </a:prstGeom>
          <a:noFill/>
        </p:spPr>
        <p:txBody>
          <a:bodyPr wrap="square" rtlCol="0">
            <a:spAutoFit/>
          </a:bodyPr>
          <a:lstStyle/>
          <a:p>
            <a:pPr marL="285750" indent="-285750">
              <a:buFont typeface="Arial" panose="020B0604020202020204" pitchFamily="34" charset="0"/>
              <a:buChar char="•"/>
            </a:pPr>
            <a:r>
              <a:rPr lang="nl-NL" sz="1600">
                <a:solidFill>
                  <a:schemeClr val="bg1"/>
                </a:solidFill>
              </a:rPr>
              <a:t>Heeft hij wel het niveau?</a:t>
            </a:r>
          </a:p>
          <a:p>
            <a:pPr marL="285750" indent="-285750">
              <a:buFont typeface="Arial" panose="020B0604020202020204" pitchFamily="34" charset="0"/>
              <a:buChar char="•"/>
            </a:pPr>
            <a:r>
              <a:rPr lang="nl-NL" sz="1600">
                <a:solidFill>
                  <a:schemeClr val="bg1"/>
                </a:solidFill>
              </a:rPr>
              <a:t>Intrinsiek gemotiveerd?</a:t>
            </a:r>
          </a:p>
          <a:p>
            <a:pPr marL="285750" indent="-285750">
              <a:buFont typeface="Arial" panose="020B0604020202020204" pitchFamily="34" charset="0"/>
              <a:buChar char="•"/>
            </a:pPr>
            <a:r>
              <a:rPr lang="nl-NL" sz="1600">
                <a:solidFill>
                  <a:schemeClr val="bg1"/>
                </a:solidFill>
              </a:rPr>
              <a:t>Veel afwezig</a:t>
            </a:r>
          </a:p>
          <a:p>
            <a:pPr marL="285750" indent="-285750">
              <a:buFont typeface="Arial" panose="020B0604020202020204" pitchFamily="34" charset="0"/>
              <a:buChar char="•"/>
            </a:pPr>
            <a:r>
              <a:rPr lang="nl-NL" sz="1600">
                <a:solidFill>
                  <a:schemeClr val="bg1"/>
                </a:solidFill>
              </a:rPr>
              <a:t>Gebaat bij LOB-gesprekken</a:t>
            </a:r>
          </a:p>
          <a:p>
            <a:pPr marL="285750" indent="-285750">
              <a:buFont typeface="Arial" panose="020B0604020202020204" pitchFamily="34" charset="0"/>
              <a:buChar char="•"/>
            </a:pPr>
            <a:r>
              <a:rPr lang="nl-NL" sz="1600">
                <a:solidFill>
                  <a:schemeClr val="bg1"/>
                </a:solidFill>
              </a:rPr>
              <a:t>Nadruk op wat hij wel kan</a:t>
            </a:r>
          </a:p>
          <a:p>
            <a:pPr marL="285750" indent="-285750">
              <a:buFont typeface="Arial" panose="020B0604020202020204" pitchFamily="34" charset="0"/>
              <a:buChar char="•"/>
            </a:pPr>
            <a:r>
              <a:rPr lang="nl-NL" sz="1600">
                <a:solidFill>
                  <a:schemeClr val="bg1"/>
                </a:solidFill>
              </a:rPr>
              <a:t>Nadruk op wat hij wel doet</a:t>
            </a:r>
          </a:p>
          <a:p>
            <a:pPr marL="285750" indent="-285750">
              <a:buFont typeface="Arial" panose="020B0604020202020204" pitchFamily="34" charset="0"/>
              <a:buChar char="•"/>
            </a:pPr>
            <a:r>
              <a:rPr lang="nl-NL" sz="1600">
                <a:solidFill>
                  <a:schemeClr val="bg1"/>
                </a:solidFill>
              </a:rPr>
              <a:t>Terecht door de intake gekomen?</a:t>
            </a:r>
          </a:p>
          <a:p>
            <a:pPr marL="285750" indent="-285750">
              <a:buFont typeface="Arial" panose="020B0604020202020204" pitchFamily="34" charset="0"/>
              <a:buChar char="•"/>
            </a:pPr>
            <a:endParaRPr lang="nl-NL" sz="1600">
              <a:solidFill>
                <a:schemeClr val="bg1"/>
              </a:solidFill>
            </a:endParaRPr>
          </a:p>
        </p:txBody>
      </p:sp>
      <p:sp>
        <p:nvSpPr>
          <p:cNvPr id="13" name="Tekstvak 12">
            <a:extLst>
              <a:ext uri="{FF2B5EF4-FFF2-40B4-BE49-F238E27FC236}">
                <a16:creationId xmlns:a16="http://schemas.microsoft.com/office/drawing/2014/main" id="{42FED7BA-C082-4F91-B234-BBC0534544F8}"/>
              </a:ext>
            </a:extLst>
          </p:cNvPr>
          <p:cNvSpPr txBox="1"/>
          <p:nvPr/>
        </p:nvSpPr>
        <p:spPr>
          <a:xfrm>
            <a:off x="2724539" y="4134697"/>
            <a:ext cx="3172408" cy="2062103"/>
          </a:xfrm>
          <a:prstGeom prst="rect">
            <a:avLst/>
          </a:prstGeom>
          <a:noFill/>
        </p:spPr>
        <p:txBody>
          <a:bodyPr wrap="square" rtlCol="0">
            <a:spAutoFit/>
          </a:bodyPr>
          <a:lstStyle/>
          <a:p>
            <a:pPr marL="285750" indent="-285750">
              <a:buFont typeface="Arial" panose="020B0604020202020204" pitchFamily="34" charset="0"/>
              <a:buChar char="•"/>
            </a:pPr>
            <a:r>
              <a:rPr lang="nl-NL" sz="1600"/>
              <a:t>Intrinsiek gemotiveerd</a:t>
            </a:r>
          </a:p>
          <a:p>
            <a:pPr marL="285750" indent="-285750">
              <a:buFont typeface="Arial" panose="020B0604020202020204" pitchFamily="34" charset="0"/>
              <a:buChar char="•"/>
            </a:pPr>
            <a:r>
              <a:rPr lang="nl-NL" sz="1600"/>
              <a:t>Langzaam</a:t>
            </a:r>
          </a:p>
          <a:p>
            <a:pPr marL="285750" indent="-285750">
              <a:buFont typeface="Arial" panose="020B0604020202020204" pitchFamily="34" charset="0"/>
              <a:buChar char="•"/>
            </a:pPr>
            <a:r>
              <a:rPr lang="nl-NL" sz="1600"/>
              <a:t>Steun van het thuisfront?</a:t>
            </a:r>
          </a:p>
          <a:p>
            <a:pPr marL="285750" indent="-285750">
              <a:buFont typeface="Arial" panose="020B0604020202020204" pitchFamily="34" charset="0"/>
              <a:buChar char="•"/>
            </a:pPr>
            <a:r>
              <a:rPr lang="nl-NL" sz="1600"/>
              <a:t>Gebaat bij praktijk</a:t>
            </a:r>
          </a:p>
          <a:p>
            <a:pPr marL="285750" indent="-285750">
              <a:buFont typeface="Arial" panose="020B0604020202020204" pitchFamily="34" charset="0"/>
              <a:buChar char="•"/>
            </a:pPr>
            <a:r>
              <a:rPr lang="nl-NL" sz="1600"/>
              <a:t>Gebaat bij extra uitleg</a:t>
            </a:r>
          </a:p>
          <a:p>
            <a:pPr marL="285750" indent="-285750">
              <a:buFont typeface="Arial" panose="020B0604020202020204" pitchFamily="34" charset="0"/>
              <a:buChar char="•"/>
            </a:pPr>
            <a:r>
              <a:rPr lang="nl-NL" sz="1600"/>
              <a:t>Extra complimenteren</a:t>
            </a:r>
          </a:p>
          <a:p>
            <a:pPr marL="285750" indent="-285750">
              <a:buFont typeface="Arial" panose="020B0604020202020204" pitchFamily="34" charset="0"/>
              <a:buChar char="•"/>
            </a:pPr>
            <a:r>
              <a:rPr lang="nl-NL" sz="1600"/>
              <a:t>Niet te veel druk</a:t>
            </a:r>
          </a:p>
          <a:p>
            <a:pPr marL="285750" indent="-285750">
              <a:buFont typeface="Arial" panose="020B0604020202020204" pitchFamily="34" charset="0"/>
              <a:buChar char="•"/>
            </a:pPr>
            <a:r>
              <a:rPr lang="nl-NL" sz="1600"/>
              <a:t>Haalt hij de opleiding?</a:t>
            </a:r>
          </a:p>
        </p:txBody>
      </p:sp>
      <p:sp>
        <p:nvSpPr>
          <p:cNvPr id="14" name="Rechthoek 13">
            <a:extLst>
              <a:ext uri="{FF2B5EF4-FFF2-40B4-BE49-F238E27FC236}">
                <a16:creationId xmlns:a16="http://schemas.microsoft.com/office/drawing/2014/main" id="{41B43CBA-6D99-4D0C-90A4-228568060CDF}"/>
              </a:ext>
            </a:extLst>
          </p:cNvPr>
          <p:cNvSpPr/>
          <p:nvPr/>
        </p:nvSpPr>
        <p:spPr>
          <a:xfrm>
            <a:off x="1181713" y="4017819"/>
            <a:ext cx="1321342" cy="116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3E78E454-9DA1-4B41-8518-7AD1880F9B91}"/>
              </a:ext>
            </a:extLst>
          </p:cNvPr>
          <p:cNvSpPr txBox="1"/>
          <p:nvPr/>
        </p:nvSpPr>
        <p:spPr>
          <a:xfrm>
            <a:off x="6413241" y="4071272"/>
            <a:ext cx="3172408" cy="1569660"/>
          </a:xfrm>
          <a:prstGeom prst="rect">
            <a:avLst/>
          </a:prstGeom>
          <a:noFill/>
        </p:spPr>
        <p:txBody>
          <a:bodyPr wrap="square" rtlCol="0">
            <a:spAutoFit/>
          </a:bodyPr>
          <a:lstStyle/>
          <a:p>
            <a:pPr marL="285750" indent="-285750">
              <a:buFont typeface="Arial" panose="020B0604020202020204" pitchFamily="34" charset="0"/>
              <a:buChar char="•"/>
            </a:pPr>
            <a:r>
              <a:rPr lang="nl-NL" sz="1600"/>
              <a:t>Intrinsiek gemotiveerd</a:t>
            </a:r>
          </a:p>
          <a:p>
            <a:pPr marL="285750" indent="-285750">
              <a:buFont typeface="Arial" panose="020B0604020202020204" pitchFamily="34" charset="0"/>
              <a:buChar char="•"/>
            </a:pPr>
            <a:r>
              <a:rPr lang="nl-NL" sz="1600"/>
              <a:t>Snel</a:t>
            </a:r>
          </a:p>
          <a:p>
            <a:pPr marL="285750" indent="-285750">
              <a:buFont typeface="Arial" panose="020B0604020202020204" pitchFamily="34" charset="0"/>
              <a:buChar char="•"/>
            </a:pPr>
            <a:r>
              <a:rPr lang="nl-NL" sz="1600"/>
              <a:t>Gebaat bij uitdaging</a:t>
            </a:r>
          </a:p>
          <a:p>
            <a:pPr marL="285750" indent="-285750">
              <a:buFont typeface="Arial" panose="020B0604020202020204" pitchFamily="34" charset="0"/>
              <a:buChar char="•"/>
            </a:pPr>
            <a:r>
              <a:rPr lang="nl-NL" sz="1600"/>
              <a:t>Gebaat bij ruimte voor eigen challenges</a:t>
            </a:r>
          </a:p>
          <a:p>
            <a:pPr marL="285750" indent="-285750">
              <a:buFont typeface="Arial" panose="020B0604020202020204" pitchFamily="34" charset="0"/>
              <a:buChar char="•"/>
            </a:pPr>
            <a:r>
              <a:rPr lang="nl-NL" sz="1600"/>
              <a:t>Niet uit het oog verliezen</a:t>
            </a:r>
          </a:p>
        </p:txBody>
      </p:sp>
    </p:spTree>
    <p:extLst>
      <p:ext uri="{BB962C8B-B14F-4D97-AF65-F5344CB8AC3E}">
        <p14:creationId xmlns:p14="http://schemas.microsoft.com/office/powerpoint/2010/main" val="369946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A10A1-CF87-4019-8CB3-A53B874F564F}"/>
              </a:ext>
            </a:extLst>
          </p:cNvPr>
          <p:cNvSpPr>
            <a:spLocks noGrp="1"/>
          </p:cNvSpPr>
          <p:nvPr>
            <p:ph type="title"/>
          </p:nvPr>
        </p:nvSpPr>
        <p:spPr/>
        <p:txBody>
          <a:bodyPr/>
          <a:lstStyle/>
          <a:p>
            <a:pPr algn="ctr"/>
            <a:r>
              <a:rPr lang="nl-NL"/>
              <a:t>Hoe leiden we onze studenten op?</a:t>
            </a:r>
          </a:p>
        </p:txBody>
      </p:sp>
      <p:graphicFrame>
        <p:nvGraphicFramePr>
          <p:cNvPr id="6" name="Tijdelijke aanduiding voor inhoud 5">
            <a:extLst>
              <a:ext uri="{FF2B5EF4-FFF2-40B4-BE49-F238E27FC236}">
                <a16:creationId xmlns:a16="http://schemas.microsoft.com/office/drawing/2014/main" id="{402ECC98-1DAC-4187-9716-EC1936A040C0}"/>
              </a:ext>
            </a:extLst>
          </p:cNvPr>
          <p:cNvGraphicFramePr>
            <a:graphicFrameLocks noGrp="1"/>
          </p:cNvGraphicFramePr>
          <p:nvPr>
            <p:ph idx="1"/>
            <p:extLst>
              <p:ext uri="{D42A27DB-BD31-4B8C-83A1-F6EECF244321}">
                <p14:modId xmlns:p14="http://schemas.microsoft.com/office/powerpoint/2010/main" val="3404579807"/>
              </p:ext>
            </p:extLst>
          </p:nvPr>
        </p:nvGraphicFramePr>
        <p:xfrm>
          <a:off x="736600" y="1496291"/>
          <a:ext cx="10515600" cy="4639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vak 6">
            <a:extLst>
              <a:ext uri="{FF2B5EF4-FFF2-40B4-BE49-F238E27FC236}">
                <a16:creationId xmlns:a16="http://schemas.microsoft.com/office/drawing/2014/main" id="{1C7EEADE-2FD6-431A-ADC2-2C08B5608529}"/>
              </a:ext>
            </a:extLst>
          </p:cNvPr>
          <p:cNvSpPr txBox="1"/>
          <p:nvPr/>
        </p:nvSpPr>
        <p:spPr>
          <a:xfrm>
            <a:off x="10466963" y="311705"/>
            <a:ext cx="1344038" cy="369332"/>
          </a:xfrm>
          <a:prstGeom prst="rect">
            <a:avLst/>
          </a:prstGeom>
          <a:noFill/>
        </p:spPr>
        <p:txBody>
          <a:bodyPr wrap="square" rtlCol="0">
            <a:spAutoFit/>
          </a:bodyPr>
          <a:lstStyle/>
          <a:p>
            <a:pPr algn="ctr"/>
            <a:r>
              <a:rPr lang="nl-NL">
                <a:hlinkClick r:id="rId7"/>
              </a:rPr>
              <a:t>Meer lezen</a:t>
            </a:r>
            <a:endParaRPr lang="nl-NL"/>
          </a:p>
        </p:txBody>
      </p:sp>
      <p:pic>
        <p:nvPicPr>
          <p:cNvPr id="4" name="Graphic 3" descr="Hoofd met radertjes">
            <a:extLst>
              <a:ext uri="{FF2B5EF4-FFF2-40B4-BE49-F238E27FC236}">
                <a16:creationId xmlns:a16="http://schemas.microsoft.com/office/drawing/2014/main" id="{BFE3B09E-1110-41CA-80D6-A763A31B39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1855" y="2944092"/>
            <a:ext cx="720000" cy="720000"/>
          </a:xfrm>
          <a:prstGeom prst="rect">
            <a:avLst/>
          </a:prstGeom>
        </p:spPr>
      </p:pic>
      <p:pic>
        <p:nvPicPr>
          <p:cNvPr id="8" name="Graphic 7" descr="Stroom">
            <a:extLst>
              <a:ext uri="{FF2B5EF4-FFF2-40B4-BE49-F238E27FC236}">
                <a16:creationId xmlns:a16="http://schemas.microsoft.com/office/drawing/2014/main" id="{872BFD29-EF2E-48DA-924D-B6459CFB13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89195" y="2925620"/>
            <a:ext cx="720000" cy="720000"/>
          </a:xfrm>
          <a:prstGeom prst="rect">
            <a:avLst/>
          </a:prstGeom>
        </p:spPr>
      </p:pic>
      <p:pic>
        <p:nvPicPr>
          <p:cNvPr id="10" name="Graphic 9" descr="Gespierde arm">
            <a:extLst>
              <a:ext uri="{FF2B5EF4-FFF2-40B4-BE49-F238E27FC236}">
                <a16:creationId xmlns:a16="http://schemas.microsoft.com/office/drawing/2014/main" id="{F3874CDC-BA14-4A20-9B7D-3084E34CE8B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04437" y="2934856"/>
            <a:ext cx="720000" cy="720000"/>
          </a:xfrm>
          <a:prstGeom prst="rect">
            <a:avLst/>
          </a:prstGeom>
        </p:spPr>
      </p:pic>
      <p:pic>
        <p:nvPicPr>
          <p:cNvPr id="12" name="Graphic 11" descr="Overdracht">
            <a:extLst>
              <a:ext uri="{FF2B5EF4-FFF2-40B4-BE49-F238E27FC236}">
                <a16:creationId xmlns:a16="http://schemas.microsoft.com/office/drawing/2014/main" id="{D4C3DAC3-2FFF-4276-B5BA-80F30ECFD5F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29195" y="2971800"/>
            <a:ext cx="720000" cy="720000"/>
          </a:xfrm>
          <a:prstGeom prst="rect">
            <a:avLst/>
          </a:prstGeom>
        </p:spPr>
      </p:pic>
      <p:pic>
        <p:nvPicPr>
          <p:cNvPr id="14" name="Graphic 13" descr="Vergadering">
            <a:extLst>
              <a:ext uri="{FF2B5EF4-FFF2-40B4-BE49-F238E27FC236}">
                <a16:creationId xmlns:a16="http://schemas.microsoft.com/office/drawing/2014/main" id="{2010808D-4C55-4745-BC25-573532E1F6A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25304" y="3017980"/>
            <a:ext cx="720000" cy="720000"/>
          </a:xfrm>
          <a:prstGeom prst="rect">
            <a:avLst/>
          </a:prstGeom>
        </p:spPr>
      </p:pic>
      <p:pic>
        <p:nvPicPr>
          <p:cNvPr id="16" name="Graphic 15" descr="Statistieken">
            <a:extLst>
              <a:ext uri="{FF2B5EF4-FFF2-40B4-BE49-F238E27FC236}">
                <a16:creationId xmlns:a16="http://schemas.microsoft.com/office/drawing/2014/main" id="{A7828EE3-2C3B-466A-BF6F-38CF6E80318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13776" y="2971800"/>
            <a:ext cx="720000" cy="720000"/>
          </a:xfrm>
          <a:prstGeom prst="rect">
            <a:avLst/>
          </a:prstGeom>
        </p:spPr>
      </p:pic>
      <p:pic>
        <p:nvPicPr>
          <p:cNvPr id="18" name="Graphic 17" descr="Directiekamer">
            <a:extLst>
              <a:ext uri="{FF2B5EF4-FFF2-40B4-BE49-F238E27FC236}">
                <a16:creationId xmlns:a16="http://schemas.microsoft.com/office/drawing/2014/main" id="{76975A3B-AA48-4CD8-B1C1-223AA9236DD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732977" y="3027216"/>
            <a:ext cx="720000" cy="720000"/>
          </a:xfrm>
          <a:prstGeom prst="rect">
            <a:avLst/>
          </a:prstGeom>
        </p:spPr>
      </p:pic>
      <p:pic>
        <p:nvPicPr>
          <p:cNvPr id="20" name="Graphic 19" descr="Grijze cirkels">
            <a:extLst>
              <a:ext uri="{FF2B5EF4-FFF2-40B4-BE49-F238E27FC236}">
                <a16:creationId xmlns:a16="http://schemas.microsoft.com/office/drawing/2014/main" id="{FAE9737D-01F1-468E-A16F-C53CD1AC1F4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011058" y="2944092"/>
            <a:ext cx="720000" cy="720000"/>
          </a:xfrm>
          <a:prstGeom prst="rect">
            <a:avLst/>
          </a:prstGeom>
        </p:spPr>
      </p:pic>
    </p:spTree>
    <p:extLst>
      <p:ext uri="{BB962C8B-B14F-4D97-AF65-F5344CB8AC3E}">
        <p14:creationId xmlns:p14="http://schemas.microsoft.com/office/powerpoint/2010/main" val="315315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CF34C5CC-F0E5-410B-A21A-76C6DF8F5586}"/>
              </a:ext>
            </a:extLst>
          </p:cNvPr>
          <p:cNvGrpSpPr/>
          <p:nvPr/>
        </p:nvGrpSpPr>
        <p:grpSpPr>
          <a:xfrm>
            <a:off x="1101090" y="594021"/>
            <a:ext cx="9989820" cy="728942"/>
            <a:chOff x="262890" y="263929"/>
            <a:chExt cx="9989820" cy="1895627"/>
          </a:xfrm>
        </p:grpSpPr>
        <p:sp>
          <p:nvSpPr>
            <p:cNvPr id="3" name="Rechthoek: afgeronde hoeken 2">
              <a:extLst>
                <a:ext uri="{FF2B5EF4-FFF2-40B4-BE49-F238E27FC236}">
                  <a16:creationId xmlns:a16="http://schemas.microsoft.com/office/drawing/2014/main" id="{6D3310A2-1492-454F-96DF-4A15111921A6}"/>
                </a:ext>
              </a:extLst>
            </p:cNvPr>
            <p:cNvSpPr/>
            <p:nvPr/>
          </p:nvSpPr>
          <p:spPr>
            <a:xfrm>
              <a:off x="262890" y="263929"/>
              <a:ext cx="9989820" cy="1895627"/>
            </a:xfrm>
            <a:prstGeom prst="roundRect">
              <a:avLst>
                <a:gd name="adj" fmla="val 10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4" name="Rechthoek: afgeronde hoeken 4">
              <a:extLst>
                <a:ext uri="{FF2B5EF4-FFF2-40B4-BE49-F238E27FC236}">
                  <a16:creationId xmlns:a16="http://schemas.microsoft.com/office/drawing/2014/main" id="{C6BB241D-4C80-423F-95BD-654E89D5AD77}"/>
                </a:ext>
              </a:extLst>
            </p:cNvPr>
            <p:cNvSpPr txBox="1"/>
            <p:nvPr/>
          </p:nvSpPr>
          <p:spPr>
            <a:xfrm>
              <a:off x="321187" y="322226"/>
              <a:ext cx="9873226" cy="1779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1228001" numCol="1" spcCol="1270" anchor="t" anchorCtr="0">
              <a:noAutofit/>
            </a:bodyPr>
            <a:lstStyle/>
            <a:p>
              <a:pPr marL="0" lvl="0" indent="0" algn="ctr" defTabSz="1066800">
                <a:lnSpc>
                  <a:spcPct val="90000"/>
                </a:lnSpc>
                <a:spcBef>
                  <a:spcPct val="0"/>
                </a:spcBef>
                <a:spcAft>
                  <a:spcPct val="35000"/>
                </a:spcAft>
                <a:buNone/>
              </a:pPr>
              <a:endParaRPr lang="nl-NL" sz="2400" kern="1200"/>
            </a:p>
            <a:p>
              <a:pPr marL="0" lvl="0" indent="0" algn="ctr" defTabSz="1066800">
                <a:lnSpc>
                  <a:spcPct val="90000"/>
                </a:lnSpc>
                <a:spcBef>
                  <a:spcPct val="0"/>
                </a:spcBef>
                <a:spcAft>
                  <a:spcPct val="35000"/>
                </a:spcAft>
                <a:buNone/>
              </a:pPr>
              <a:r>
                <a:rPr lang="nl-NL" sz="2400" kern="1200"/>
                <a:t>Goede relatie met studenten en een veilige leeromgeving voor studenten</a:t>
              </a:r>
            </a:p>
          </p:txBody>
        </p:sp>
      </p:grpSp>
      <p:sp>
        <p:nvSpPr>
          <p:cNvPr id="6" name="Tekstvak 5">
            <a:extLst>
              <a:ext uri="{FF2B5EF4-FFF2-40B4-BE49-F238E27FC236}">
                <a16:creationId xmlns:a16="http://schemas.microsoft.com/office/drawing/2014/main" id="{16EAC003-5EC2-4424-916D-AA79D95830BA}"/>
              </a:ext>
            </a:extLst>
          </p:cNvPr>
          <p:cNvSpPr txBox="1"/>
          <p:nvPr/>
        </p:nvSpPr>
        <p:spPr>
          <a:xfrm>
            <a:off x="1101090" y="1585609"/>
            <a:ext cx="9931523" cy="3139321"/>
          </a:xfrm>
          <a:prstGeom prst="rect">
            <a:avLst/>
          </a:prstGeom>
          <a:noFill/>
        </p:spPr>
        <p:txBody>
          <a:bodyPr wrap="square" rtlCol="0">
            <a:spAutoFit/>
          </a:bodyPr>
          <a:lstStyle/>
          <a:p>
            <a:pPr marL="285750" indent="-285750">
              <a:buFont typeface="Arial" panose="020B0604020202020204" pitchFamily="34" charset="0"/>
              <a:buChar char="•"/>
            </a:pPr>
            <a:r>
              <a:rPr lang="nl-NL"/>
              <a:t>Studenten voelen zich gezien</a:t>
            </a:r>
          </a:p>
          <a:p>
            <a:pPr marL="742950" lvl="1" indent="-285750">
              <a:buFont typeface="Arial" panose="020B0604020202020204" pitchFamily="34" charset="0"/>
              <a:buChar char="•"/>
            </a:pPr>
            <a:r>
              <a:rPr lang="nl-NL"/>
              <a:t>Docenten kennen hun studenten</a:t>
            </a:r>
          </a:p>
          <a:p>
            <a:pPr marL="742950" lvl="1" indent="-285750">
              <a:buFont typeface="Arial" panose="020B0604020202020204" pitchFamily="34" charset="0"/>
              <a:buChar char="•"/>
            </a:pPr>
            <a:r>
              <a:rPr lang="nl-NL"/>
              <a:t>Er is voor iedere student een docent waarmee hij een vertrouwensband heeft </a:t>
            </a:r>
          </a:p>
          <a:p>
            <a:pPr marL="742950" lvl="1" indent="-285750">
              <a:buFont typeface="Arial" panose="020B0604020202020204" pitchFamily="34" charset="0"/>
              <a:buChar char="•"/>
            </a:pPr>
            <a:r>
              <a:rPr lang="nl-NL"/>
              <a:t>Docenten spreken studenten zo veel mogelijk aan als volwassene</a:t>
            </a:r>
          </a:p>
          <a:p>
            <a:pPr marL="285750" indent="-285750">
              <a:buFont typeface="Arial" panose="020B0604020202020204" pitchFamily="34" charset="0"/>
              <a:buChar char="•"/>
            </a:pPr>
            <a:r>
              <a:rPr lang="nl-NL"/>
              <a:t>Het onderwijs is zo veel mogelijk aangepast aan de leerwensen en de leerdoelen van studenten</a:t>
            </a:r>
          </a:p>
          <a:p>
            <a:pPr marL="285750" indent="-285750">
              <a:buFont typeface="Arial" panose="020B0604020202020204" pitchFamily="34" charset="0"/>
              <a:buChar char="•"/>
            </a:pPr>
            <a:r>
              <a:rPr lang="nl-NL"/>
              <a:t>Er is oog en ruimte voor de persoonlijke omstandigheden van studenten</a:t>
            </a:r>
          </a:p>
          <a:p>
            <a:pPr marL="285750" indent="-285750">
              <a:buFont typeface="Arial" panose="020B0604020202020204" pitchFamily="34" charset="0"/>
              <a:buChar char="•"/>
            </a:pPr>
            <a:r>
              <a:rPr lang="nl-NL"/>
              <a:t>Er is sprake van een veilige sfeer waarbinnen studenten fouten durven te maken</a:t>
            </a:r>
          </a:p>
          <a:p>
            <a:pPr marL="285750" indent="-285750">
              <a:buFont typeface="Arial" panose="020B0604020202020204" pitchFamily="34" charset="0"/>
              <a:buChar char="•"/>
            </a:pPr>
            <a:r>
              <a:rPr lang="nl-NL"/>
              <a:t>Er is ruimte voor de overgang van studenten als ICT-gebruikers naar ICT-producenten</a:t>
            </a:r>
          </a:p>
          <a:p>
            <a:pPr marL="285750" indent="-285750">
              <a:buFont typeface="Arial" panose="020B0604020202020204" pitchFamily="34" charset="0"/>
              <a:buChar char="•"/>
            </a:pPr>
            <a:r>
              <a:rPr lang="nl-NL"/>
              <a:t>Studenten weten waarom ze dingen leren</a:t>
            </a:r>
          </a:p>
          <a:p>
            <a:pPr marL="285750" indent="-285750">
              <a:buFont typeface="Arial" panose="020B0604020202020204" pitchFamily="34" charset="0"/>
              <a:buChar char="•"/>
            </a:pPr>
            <a:r>
              <a:rPr lang="nl-NL"/>
              <a:t>Studenten weten welk onderdeel van het geheel ze leren</a:t>
            </a:r>
          </a:p>
          <a:p>
            <a:endParaRPr lang="nl-NL"/>
          </a:p>
        </p:txBody>
      </p:sp>
    </p:spTree>
    <p:extLst>
      <p:ext uri="{BB962C8B-B14F-4D97-AF65-F5344CB8AC3E}">
        <p14:creationId xmlns:p14="http://schemas.microsoft.com/office/powerpoint/2010/main" val="35666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Tabel 60">
            <a:extLst>
              <a:ext uri="{FF2B5EF4-FFF2-40B4-BE49-F238E27FC236}">
                <a16:creationId xmlns:a16="http://schemas.microsoft.com/office/drawing/2014/main" id="{07B0699C-74FA-4B9A-833A-BFA1CAF64657}"/>
              </a:ext>
            </a:extLst>
          </p:cNvPr>
          <p:cNvGraphicFramePr>
            <a:graphicFrameLocks noGrp="1"/>
          </p:cNvGraphicFramePr>
          <p:nvPr>
            <p:extLst>
              <p:ext uri="{D42A27DB-BD31-4B8C-83A1-F6EECF244321}">
                <p14:modId xmlns:p14="http://schemas.microsoft.com/office/powerpoint/2010/main" val="1167977805"/>
              </p:ext>
            </p:extLst>
          </p:nvPr>
        </p:nvGraphicFramePr>
        <p:xfrm>
          <a:off x="1265382" y="719666"/>
          <a:ext cx="10329987" cy="5554676"/>
        </p:xfrm>
        <a:graphic>
          <a:graphicData uri="http://schemas.openxmlformats.org/drawingml/2006/table">
            <a:tbl>
              <a:tblPr firstRow="1" bandRow="1">
                <a:tableStyleId>{69CF1AB2-1976-4502-BF36-3FF5EA218861}</a:tableStyleId>
              </a:tblPr>
              <a:tblGrid>
                <a:gridCol w="1760622">
                  <a:extLst>
                    <a:ext uri="{9D8B030D-6E8A-4147-A177-3AD203B41FA5}">
                      <a16:colId xmlns:a16="http://schemas.microsoft.com/office/drawing/2014/main" val="2101859053"/>
                    </a:ext>
                  </a:extLst>
                </a:gridCol>
                <a:gridCol w="8569365">
                  <a:extLst>
                    <a:ext uri="{9D8B030D-6E8A-4147-A177-3AD203B41FA5}">
                      <a16:colId xmlns:a16="http://schemas.microsoft.com/office/drawing/2014/main" val="4203344759"/>
                    </a:ext>
                  </a:extLst>
                </a:gridCol>
              </a:tblGrid>
              <a:tr h="1388669">
                <a:tc>
                  <a:txBody>
                    <a:bodyPr/>
                    <a:lstStyle/>
                    <a:p>
                      <a:endParaRPr lang="nl-NL"/>
                    </a:p>
                  </a:txBody>
                  <a:tcPr/>
                </a:tc>
                <a:tc>
                  <a:txBody>
                    <a:bodyPr/>
                    <a:lstStyle/>
                    <a:p>
                      <a:pPr marL="0" indent="0">
                        <a:buFont typeface="Arial" panose="020B0604020202020204" pitchFamily="34" charset="0"/>
                        <a:buNone/>
                      </a:pPr>
                      <a:r>
                        <a:rPr lang="nl-NL" b="0"/>
                        <a:t>Lerend werken en werkend leren, een afspiegeling van de beroepscontext. Studenten een uitdaging aanbieden, voorkennis activeren, discussie, studiefase, evaluatie. De “gap” moet overbrugbaar zijn voor studenten.</a:t>
                      </a:r>
                      <a:endParaRPr lang="nl-NL"/>
                    </a:p>
                  </a:txBody>
                  <a:tcPr anchor="ctr"/>
                </a:tc>
                <a:extLst>
                  <a:ext uri="{0D108BD9-81ED-4DB2-BD59-A6C34878D82A}">
                    <a16:rowId xmlns:a16="http://schemas.microsoft.com/office/drawing/2014/main" val="194323512"/>
                  </a:ext>
                </a:extLst>
              </a:tr>
              <a:tr h="1388669">
                <a:tc>
                  <a:txBody>
                    <a:bodyPr/>
                    <a:lstStyle/>
                    <a:p>
                      <a:endParaRPr lang="nl-NL"/>
                    </a:p>
                  </a:txBody>
                  <a:tcPr/>
                </a:tc>
                <a:tc>
                  <a:txBody>
                    <a:bodyPr/>
                    <a:lstStyle/>
                    <a:p>
                      <a:r>
                        <a:rPr lang="nl-NL" sz="1800" kern="1200">
                          <a:solidFill>
                            <a:schemeClr val="dk1"/>
                          </a:solidFill>
                          <a:effectLst/>
                          <a:latin typeface="+mn-lt"/>
                          <a:ea typeface="+mn-ea"/>
                          <a:cs typeface="+mn-cs"/>
                        </a:rPr>
                        <a:t>Studenten denken na over het eigen handelen. Reflectie beperkt zich niet tot terugblikken op een actie maar ook op het bijsturen tijdens de actie. Studenten krijgen steeds meer ruimte om het leren vorm te geven. Studenten uitdagen om het proces van denken te beschrijven.</a:t>
                      </a:r>
                      <a:endParaRPr lang="nl-NL"/>
                    </a:p>
                  </a:txBody>
                  <a:tcPr anchor="ctr"/>
                </a:tc>
                <a:extLst>
                  <a:ext uri="{0D108BD9-81ED-4DB2-BD59-A6C34878D82A}">
                    <a16:rowId xmlns:a16="http://schemas.microsoft.com/office/drawing/2014/main" val="2316517792"/>
                  </a:ext>
                </a:extLst>
              </a:tr>
              <a:tr h="1388669">
                <a:tc>
                  <a:txBody>
                    <a:bodyPr/>
                    <a:lstStyle/>
                    <a:p>
                      <a:endParaRPr lang="nl-NL"/>
                    </a:p>
                  </a:txBody>
                  <a:tcPr/>
                </a:tc>
                <a:tc>
                  <a:txBody>
                    <a:bodyPr/>
                    <a:lstStyle/>
                    <a:p>
                      <a:r>
                        <a:rPr lang="nl-NL"/>
                        <a:t>Steeds duidelijk maken wat de relevantie is van wat er geleerd wordt. Studenten steeds meer keuze bieden wat betreft leerdoelen en leerwijzen. Flexibele opstelling van docenten. Instructie naar behoefte. Afnemende sturing (overnemen – samen doen – delegeren – overlaten).</a:t>
                      </a:r>
                    </a:p>
                  </a:txBody>
                  <a:tcPr anchor="ctr"/>
                </a:tc>
                <a:extLst>
                  <a:ext uri="{0D108BD9-81ED-4DB2-BD59-A6C34878D82A}">
                    <a16:rowId xmlns:a16="http://schemas.microsoft.com/office/drawing/2014/main" val="3798172068"/>
                  </a:ext>
                </a:extLst>
              </a:tr>
              <a:tr h="1388669">
                <a:tc>
                  <a:txBody>
                    <a:bodyPr/>
                    <a:lstStyle/>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a:solidFill>
                            <a:schemeClr val="dk1"/>
                          </a:solidFill>
                          <a:effectLst/>
                          <a:latin typeface="+mn-lt"/>
                          <a:ea typeface="+mn-ea"/>
                          <a:cs typeface="+mn-cs"/>
                        </a:rPr>
                        <a:t>Leren is geen </a:t>
                      </a:r>
                      <a:r>
                        <a:rPr lang="nl-NL" sz="1800" kern="1200" err="1">
                          <a:solidFill>
                            <a:schemeClr val="dk1"/>
                          </a:solidFill>
                          <a:effectLst/>
                          <a:latin typeface="+mn-lt"/>
                          <a:ea typeface="+mn-ea"/>
                          <a:cs typeface="+mn-cs"/>
                        </a:rPr>
                        <a:t>one</a:t>
                      </a:r>
                      <a:r>
                        <a:rPr lang="nl-NL" sz="1800" kern="1200">
                          <a:solidFill>
                            <a:schemeClr val="dk1"/>
                          </a:solidFill>
                          <a:effectLst/>
                          <a:latin typeface="+mn-lt"/>
                          <a:ea typeface="+mn-ea"/>
                          <a:cs typeface="+mn-cs"/>
                        </a:rPr>
                        <a:t>-time event is maar een continu proces. Leren vindt plaats binnen en buiten de school, bijvoorbeeld: het maken van applicaties voor kleine bedrijven, het op de markt brengen van eigen applicaties. Dit maakt leren boeiender, effectiever en interactiever. </a:t>
                      </a:r>
                      <a:endParaRPr lang="nl-NL"/>
                    </a:p>
                  </a:txBody>
                  <a:tcPr anchor="ctr"/>
                </a:tc>
                <a:extLst>
                  <a:ext uri="{0D108BD9-81ED-4DB2-BD59-A6C34878D82A}">
                    <a16:rowId xmlns:a16="http://schemas.microsoft.com/office/drawing/2014/main" val="4014954354"/>
                  </a:ext>
                </a:extLst>
              </a:tr>
            </a:tbl>
          </a:graphicData>
        </a:graphic>
      </p:graphicFrame>
      <p:pic>
        <p:nvPicPr>
          <p:cNvPr id="62" name="Afbeelding 61">
            <a:extLst>
              <a:ext uri="{FF2B5EF4-FFF2-40B4-BE49-F238E27FC236}">
                <a16:creationId xmlns:a16="http://schemas.microsoft.com/office/drawing/2014/main" id="{0245C02A-FBF2-40DB-8A4E-5E832FCA613E}"/>
              </a:ext>
            </a:extLst>
          </p:cNvPr>
          <p:cNvPicPr>
            <a:picLocks noChangeAspect="1"/>
          </p:cNvPicPr>
          <p:nvPr/>
        </p:nvPicPr>
        <p:blipFill>
          <a:blip r:embed="rId2"/>
          <a:stretch>
            <a:fillRect/>
          </a:stretch>
        </p:blipFill>
        <p:spPr>
          <a:xfrm>
            <a:off x="1444271" y="1018021"/>
            <a:ext cx="1170533" cy="871804"/>
          </a:xfrm>
          <a:prstGeom prst="rect">
            <a:avLst/>
          </a:prstGeom>
        </p:spPr>
      </p:pic>
      <p:grpSp>
        <p:nvGrpSpPr>
          <p:cNvPr id="63" name="Groep 62">
            <a:extLst>
              <a:ext uri="{FF2B5EF4-FFF2-40B4-BE49-F238E27FC236}">
                <a16:creationId xmlns:a16="http://schemas.microsoft.com/office/drawing/2014/main" id="{EA6B2F96-4251-41D6-A25D-11353C01AF28}"/>
              </a:ext>
            </a:extLst>
          </p:cNvPr>
          <p:cNvGrpSpPr/>
          <p:nvPr/>
        </p:nvGrpSpPr>
        <p:grpSpPr>
          <a:xfrm>
            <a:off x="1445891" y="2371312"/>
            <a:ext cx="1168913" cy="870236"/>
            <a:chOff x="1700977" y="1560901"/>
            <a:chExt cx="1168913" cy="870236"/>
          </a:xfrm>
        </p:grpSpPr>
        <p:sp>
          <p:nvSpPr>
            <p:cNvPr id="64" name="Rechthoek: afgeronde hoeken 63">
              <a:extLst>
                <a:ext uri="{FF2B5EF4-FFF2-40B4-BE49-F238E27FC236}">
                  <a16:creationId xmlns:a16="http://schemas.microsoft.com/office/drawing/2014/main" id="{F0227464-B0EE-4CBA-B6C4-E7375AF159AD}"/>
                </a:ext>
              </a:extLst>
            </p:cNvPr>
            <p:cNvSpPr/>
            <p:nvPr/>
          </p:nvSpPr>
          <p:spPr>
            <a:xfrm>
              <a:off x="1700977" y="1560901"/>
              <a:ext cx="1168913" cy="870236"/>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65" name="Rechthoek: afgeronde hoeken 4">
              <a:extLst>
                <a:ext uri="{FF2B5EF4-FFF2-40B4-BE49-F238E27FC236}">
                  <a16:creationId xmlns:a16="http://schemas.microsoft.com/office/drawing/2014/main" id="{F6209880-FA88-487A-B8F5-5EF97F20333E}"/>
                </a:ext>
              </a:extLst>
            </p:cNvPr>
            <p:cNvSpPr txBox="1"/>
            <p:nvPr/>
          </p:nvSpPr>
          <p:spPr>
            <a:xfrm>
              <a:off x="1727740" y="1587664"/>
              <a:ext cx="1115387" cy="816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Self-</a:t>
              </a:r>
              <a:br>
                <a:rPr lang="nl-NL" sz="1200" kern="1200"/>
              </a:br>
              <a:r>
                <a:rPr lang="nl-NL" sz="1200" kern="1200"/>
                <a:t>management en learner control</a:t>
              </a:r>
            </a:p>
          </p:txBody>
        </p:sp>
      </p:grpSp>
      <p:pic>
        <p:nvPicPr>
          <p:cNvPr id="66" name="Afbeelding 65">
            <a:extLst>
              <a:ext uri="{FF2B5EF4-FFF2-40B4-BE49-F238E27FC236}">
                <a16:creationId xmlns:a16="http://schemas.microsoft.com/office/drawing/2014/main" id="{7AA93ECF-A04A-4A20-8B33-D078ECFAA53F}"/>
              </a:ext>
            </a:extLst>
          </p:cNvPr>
          <p:cNvPicPr>
            <a:picLocks noChangeAspect="1"/>
          </p:cNvPicPr>
          <p:nvPr/>
        </p:nvPicPr>
        <p:blipFill>
          <a:blip r:embed="rId3"/>
          <a:stretch>
            <a:fillRect/>
          </a:stretch>
        </p:blipFill>
        <p:spPr>
          <a:xfrm>
            <a:off x="1444271" y="3723035"/>
            <a:ext cx="1170533" cy="871804"/>
          </a:xfrm>
          <a:prstGeom prst="rect">
            <a:avLst/>
          </a:prstGeom>
        </p:spPr>
      </p:pic>
      <p:pic>
        <p:nvPicPr>
          <p:cNvPr id="67" name="Afbeelding 66">
            <a:extLst>
              <a:ext uri="{FF2B5EF4-FFF2-40B4-BE49-F238E27FC236}">
                <a16:creationId xmlns:a16="http://schemas.microsoft.com/office/drawing/2014/main" id="{093D4CB4-1938-4ACE-B3E1-771F202017A3}"/>
              </a:ext>
            </a:extLst>
          </p:cNvPr>
          <p:cNvPicPr>
            <a:picLocks noChangeAspect="1"/>
          </p:cNvPicPr>
          <p:nvPr/>
        </p:nvPicPr>
        <p:blipFill>
          <a:blip r:embed="rId4"/>
          <a:stretch>
            <a:fillRect/>
          </a:stretch>
        </p:blipFill>
        <p:spPr>
          <a:xfrm>
            <a:off x="1472654" y="5074758"/>
            <a:ext cx="1170533" cy="871804"/>
          </a:xfrm>
          <a:prstGeom prst="rect">
            <a:avLst/>
          </a:prstGeom>
        </p:spPr>
      </p:pic>
      <p:pic>
        <p:nvPicPr>
          <p:cNvPr id="9" name="Graphic 8" descr="Hoofd met radertjes">
            <a:extLst>
              <a:ext uri="{FF2B5EF4-FFF2-40B4-BE49-F238E27FC236}">
                <a16:creationId xmlns:a16="http://schemas.microsoft.com/office/drawing/2014/main" id="{1E6C1F38-0956-49E6-B3DB-31058CEC0A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2445" y="1018021"/>
            <a:ext cx="720000" cy="720000"/>
          </a:xfrm>
          <a:prstGeom prst="rect">
            <a:avLst/>
          </a:prstGeom>
        </p:spPr>
      </p:pic>
      <p:pic>
        <p:nvPicPr>
          <p:cNvPr id="10" name="Graphic 9" descr="Stroom">
            <a:extLst>
              <a:ext uri="{FF2B5EF4-FFF2-40B4-BE49-F238E27FC236}">
                <a16:creationId xmlns:a16="http://schemas.microsoft.com/office/drawing/2014/main" id="{3C9F50B0-14C9-4B67-A076-21E8BD7034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2445" y="2371312"/>
            <a:ext cx="720000" cy="720000"/>
          </a:xfrm>
          <a:prstGeom prst="rect">
            <a:avLst/>
          </a:prstGeom>
        </p:spPr>
      </p:pic>
      <p:pic>
        <p:nvPicPr>
          <p:cNvPr id="11" name="Graphic 10" descr="Gespierde arm">
            <a:extLst>
              <a:ext uri="{FF2B5EF4-FFF2-40B4-BE49-F238E27FC236}">
                <a16:creationId xmlns:a16="http://schemas.microsoft.com/office/drawing/2014/main" id="{3EBAE1E0-ED68-4599-AAA0-2559A82922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6631" y="3723035"/>
            <a:ext cx="720000" cy="720000"/>
          </a:xfrm>
          <a:prstGeom prst="rect">
            <a:avLst/>
          </a:prstGeom>
        </p:spPr>
      </p:pic>
      <p:pic>
        <p:nvPicPr>
          <p:cNvPr id="12" name="Graphic 11" descr="Overdracht">
            <a:extLst>
              <a:ext uri="{FF2B5EF4-FFF2-40B4-BE49-F238E27FC236}">
                <a16:creationId xmlns:a16="http://schemas.microsoft.com/office/drawing/2014/main" id="{7837D4E1-8ACD-415A-A88D-BE565E45BC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6631" y="5030885"/>
            <a:ext cx="720000" cy="720000"/>
          </a:xfrm>
          <a:prstGeom prst="rect">
            <a:avLst/>
          </a:prstGeom>
        </p:spPr>
      </p:pic>
    </p:spTree>
    <p:extLst>
      <p:ext uri="{BB962C8B-B14F-4D97-AF65-F5344CB8AC3E}">
        <p14:creationId xmlns:p14="http://schemas.microsoft.com/office/powerpoint/2010/main" val="251922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FBFD4A83-84B9-4EC3-B67B-10722277CD6F}"/>
              </a:ext>
            </a:extLst>
          </p:cNvPr>
          <p:cNvGraphicFramePr>
            <a:graphicFrameLocks noGrp="1"/>
          </p:cNvGraphicFramePr>
          <p:nvPr>
            <p:extLst>
              <p:ext uri="{D42A27DB-BD31-4B8C-83A1-F6EECF244321}">
                <p14:modId xmlns:p14="http://schemas.microsoft.com/office/powerpoint/2010/main" val="256309378"/>
              </p:ext>
            </p:extLst>
          </p:nvPr>
        </p:nvGraphicFramePr>
        <p:xfrm>
          <a:off x="1272619" y="719666"/>
          <a:ext cx="10322751" cy="5703418"/>
        </p:xfrm>
        <a:graphic>
          <a:graphicData uri="http://schemas.openxmlformats.org/drawingml/2006/table">
            <a:tbl>
              <a:tblPr firstRow="1" bandRow="1">
                <a:tableStyleId>{69CF1AB2-1976-4502-BF36-3FF5EA218861}</a:tableStyleId>
              </a:tblPr>
              <a:tblGrid>
                <a:gridCol w="1762812">
                  <a:extLst>
                    <a:ext uri="{9D8B030D-6E8A-4147-A177-3AD203B41FA5}">
                      <a16:colId xmlns:a16="http://schemas.microsoft.com/office/drawing/2014/main" val="2101859053"/>
                    </a:ext>
                  </a:extLst>
                </a:gridCol>
                <a:gridCol w="8559939">
                  <a:extLst>
                    <a:ext uri="{9D8B030D-6E8A-4147-A177-3AD203B41FA5}">
                      <a16:colId xmlns:a16="http://schemas.microsoft.com/office/drawing/2014/main" val="4203344759"/>
                    </a:ext>
                  </a:extLst>
                </a:gridCol>
              </a:tblGrid>
              <a:tr h="1388669">
                <a:tc>
                  <a:txBody>
                    <a:bodyPr/>
                    <a:lstStyle/>
                    <a:p>
                      <a:endParaRPr lang="nl-NL" b="0"/>
                    </a:p>
                  </a:txBody>
                  <a:tcPr/>
                </a:tc>
                <a:tc>
                  <a:txBody>
                    <a:bodyPr/>
                    <a:lstStyle/>
                    <a:p>
                      <a:r>
                        <a:rPr lang="nl-NL" b="0"/>
                        <a:t>Als studenten invloed hebben op het onderwijs, vergroot dit hun eigenaarschap en hun motivatie. Studenten bepalen mede het onderwijs. Er is ruimte voor ideeën en initiatieven. Zij worden bevraagd op hun leerwensen en hun leerervaringen. Zij zijn mede-eigenaar dus ook medeverantwoordelijk. </a:t>
                      </a:r>
                    </a:p>
                  </a:txBody>
                  <a:tcPr/>
                </a:tc>
                <a:extLst>
                  <a:ext uri="{0D108BD9-81ED-4DB2-BD59-A6C34878D82A}">
                    <a16:rowId xmlns:a16="http://schemas.microsoft.com/office/drawing/2014/main" val="194323512"/>
                  </a:ext>
                </a:extLst>
              </a:tr>
              <a:tr h="1388669">
                <a:tc>
                  <a:txBody>
                    <a:bodyPr/>
                    <a:lstStyle/>
                    <a:p>
                      <a:endParaRPr lang="nl-NL" b="0"/>
                    </a:p>
                  </a:txBody>
                  <a:tcPr/>
                </a:tc>
                <a:tc>
                  <a:txBody>
                    <a:bodyPr/>
                    <a:lstStyle/>
                    <a:p>
                      <a:r>
                        <a:rPr lang="nl-NL" sz="1800" kern="1200">
                          <a:solidFill>
                            <a:schemeClr val="dk1"/>
                          </a:solidFill>
                          <a:effectLst/>
                          <a:latin typeface="+mn-lt"/>
                          <a:ea typeface="+mn-ea"/>
                          <a:cs typeface="+mn-cs"/>
                        </a:rPr>
                        <a:t>Er is een doorlopend proces van </a:t>
                      </a:r>
                      <a:r>
                        <a:rPr lang="nl-NL" sz="1800" kern="1200" err="1">
                          <a:solidFill>
                            <a:schemeClr val="dk1"/>
                          </a:solidFill>
                          <a:effectLst/>
                          <a:latin typeface="+mn-lt"/>
                          <a:ea typeface="+mn-ea"/>
                          <a:cs typeface="+mn-cs"/>
                        </a:rPr>
                        <a:t>feedup</a:t>
                      </a:r>
                      <a:r>
                        <a:rPr lang="nl-NL" sz="1800" kern="1200">
                          <a:solidFill>
                            <a:schemeClr val="dk1"/>
                          </a:solidFill>
                          <a:effectLst/>
                          <a:latin typeface="+mn-lt"/>
                          <a:ea typeface="+mn-ea"/>
                          <a:cs typeface="+mn-cs"/>
                        </a:rPr>
                        <a:t> (waar werk ik naartoe, wat is een goede prestatie?), feedback (hoe doe ik het tot nu toe, hoe ver ben ik van een goede prestatie?) en </a:t>
                      </a:r>
                      <a:r>
                        <a:rPr lang="nl-NL" sz="1800" kern="1200" err="1">
                          <a:solidFill>
                            <a:schemeClr val="dk1"/>
                          </a:solidFill>
                          <a:effectLst/>
                          <a:latin typeface="+mn-lt"/>
                          <a:ea typeface="+mn-ea"/>
                          <a:cs typeface="+mn-cs"/>
                        </a:rPr>
                        <a:t>feedforward</a:t>
                      </a:r>
                      <a:r>
                        <a:rPr lang="nl-NL" sz="1800" kern="1200">
                          <a:solidFill>
                            <a:schemeClr val="dk1"/>
                          </a:solidFill>
                          <a:effectLst/>
                          <a:latin typeface="+mn-lt"/>
                          <a:ea typeface="+mn-ea"/>
                          <a:cs typeface="+mn-cs"/>
                        </a:rPr>
                        <a:t> (hoe – beter – verder?). We geven feedback op het product, het proces en op de zelfsturing van studenten, maar proces en zelfsturing zijn het belangrijkst. </a:t>
                      </a:r>
                      <a:endParaRPr lang="nl-NL" b="0"/>
                    </a:p>
                  </a:txBody>
                  <a:tcPr/>
                </a:tc>
                <a:extLst>
                  <a:ext uri="{0D108BD9-81ED-4DB2-BD59-A6C34878D82A}">
                    <a16:rowId xmlns:a16="http://schemas.microsoft.com/office/drawing/2014/main" val="2316517792"/>
                  </a:ext>
                </a:extLst>
              </a:tr>
              <a:tr h="1388669">
                <a:tc>
                  <a:txBody>
                    <a:bodyPr/>
                    <a:lstStyle/>
                    <a:p>
                      <a:endParaRPr lang="nl-NL" b="0"/>
                    </a:p>
                  </a:txBody>
                  <a:tcPr/>
                </a:tc>
                <a:tc>
                  <a:txBody>
                    <a:bodyPr/>
                    <a:lstStyle/>
                    <a:p>
                      <a:r>
                        <a:rPr lang="nl-NL"/>
                        <a:t>Studenten helpen - georganiseerd en gestructureerd - hun medestudenten. Studenten leren van elkaar. Ze verwerven kennis en vaardigheden door het geven én ontvangen van hulp. Dit heeft een positieve invloed op het zelfvertrouwen en het verantwoordelijkheidsgevoel. ‘Verbaliseren’ draagt bij aan het beter onthouden van kennis. Training is nodig.</a:t>
                      </a:r>
                      <a:endParaRPr lang="nl-NL" b="0"/>
                    </a:p>
                  </a:txBody>
                  <a:tcPr/>
                </a:tc>
                <a:extLst>
                  <a:ext uri="{0D108BD9-81ED-4DB2-BD59-A6C34878D82A}">
                    <a16:rowId xmlns:a16="http://schemas.microsoft.com/office/drawing/2014/main" val="3798172068"/>
                  </a:ext>
                </a:extLst>
              </a:tr>
              <a:tr h="1388669">
                <a:tc>
                  <a:txBody>
                    <a:bodyPr/>
                    <a:lstStyle/>
                    <a:p>
                      <a:endParaRPr lang="nl-NL" b="0"/>
                    </a:p>
                  </a:txBody>
                  <a:tcPr/>
                </a:tc>
                <a:tc>
                  <a:txBody>
                    <a:bodyPr/>
                    <a:lstStyle/>
                    <a:p>
                      <a:r>
                        <a:rPr lang="nl-NL" sz="1800" kern="1200">
                          <a:solidFill>
                            <a:schemeClr val="dk1"/>
                          </a:solidFill>
                          <a:effectLst/>
                          <a:latin typeface="+mn-lt"/>
                          <a:ea typeface="+mn-ea"/>
                          <a:cs typeface="+mn-cs"/>
                        </a:rPr>
                        <a:t>Coaching is erop gericht dat studenten zich thuis voelen, succes ervaren en het gevoel krijgen hun ‘ellendige situatie’ te overstijgen. We zijn steeds op zoek naar de zone van naaste ontwikkeling en dagen studenten daarbinnen uit. In het begin van de  opleiding is de coaching erop gericht vertrouwd te maken met de nieuwe manier van leren.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a:p>
                  </a:txBody>
                  <a:tcPr/>
                </a:tc>
                <a:extLst>
                  <a:ext uri="{0D108BD9-81ED-4DB2-BD59-A6C34878D82A}">
                    <a16:rowId xmlns:a16="http://schemas.microsoft.com/office/drawing/2014/main" val="4014954354"/>
                  </a:ext>
                </a:extLst>
              </a:tr>
            </a:tbl>
          </a:graphicData>
        </a:graphic>
      </p:graphicFrame>
      <p:grpSp>
        <p:nvGrpSpPr>
          <p:cNvPr id="3" name="Groep 2">
            <a:extLst>
              <a:ext uri="{FF2B5EF4-FFF2-40B4-BE49-F238E27FC236}">
                <a16:creationId xmlns:a16="http://schemas.microsoft.com/office/drawing/2014/main" id="{56CBB062-CAF9-4EA8-882C-D5FB1AF3E7FB}"/>
              </a:ext>
            </a:extLst>
          </p:cNvPr>
          <p:cNvGrpSpPr/>
          <p:nvPr/>
        </p:nvGrpSpPr>
        <p:grpSpPr>
          <a:xfrm>
            <a:off x="1563604" y="980257"/>
            <a:ext cx="1168913" cy="870236"/>
            <a:chOff x="5266002" y="1560901"/>
            <a:chExt cx="1168913" cy="870236"/>
          </a:xfrm>
        </p:grpSpPr>
        <p:sp>
          <p:nvSpPr>
            <p:cNvPr id="4" name="Rechthoek: afgeronde hoeken 3">
              <a:extLst>
                <a:ext uri="{FF2B5EF4-FFF2-40B4-BE49-F238E27FC236}">
                  <a16:creationId xmlns:a16="http://schemas.microsoft.com/office/drawing/2014/main" id="{954285FD-83B7-4684-A27B-89B3C4A8C8A4}"/>
                </a:ext>
              </a:extLst>
            </p:cNvPr>
            <p:cNvSpPr/>
            <p:nvPr/>
          </p:nvSpPr>
          <p:spPr>
            <a:xfrm>
              <a:off x="5266002" y="1560901"/>
              <a:ext cx="1168913" cy="870236"/>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5" name="Rechthoek: afgeronde hoeken 4">
              <a:extLst>
                <a:ext uri="{FF2B5EF4-FFF2-40B4-BE49-F238E27FC236}">
                  <a16:creationId xmlns:a16="http://schemas.microsoft.com/office/drawing/2014/main" id="{F3B9A1C9-31ED-48DA-9654-A9AE6623D7A7}"/>
                </a:ext>
              </a:extLst>
            </p:cNvPr>
            <p:cNvSpPr txBox="1"/>
            <p:nvPr/>
          </p:nvSpPr>
          <p:spPr>
            <a:xfrm>
              <a:off x="5292765" y="1587664"/>
              <a:ext cx="1115387" cy="816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Gespreid leiderschap</a:t>
              </a:r>
            </a:p>
          </p:txBody>
        </p:sp>
      </p:grpSp>
      <p:pic>
        <p:nvPicPr>
          <p:cNvPr id="6" name="Afbeelding 5">
            <a:extLst>
              <a:ext uri="{FF2B5EF4-FFF2-40B4-BE49-F238E27FC236}">
                <a16:creationId xmlns:a16="http://schemas.microsoft.com/office/drawing/2014/main" id="{8E17B98D-EB18-479A-8CD9-B65D8C84B092}"/>
              </a:ext>
            </a:extLst>
          </p:cNvPr>
          <p:cNvPicPr>
            <a:picLocks noChangeAspect="1"/>
          </p:cNvPicPr>
          <p:nvPr/>
        </p:nvPicPr>
        <p:blipFill>
          <a:blip r:embed="rId2"/>
          <a:stretch>
            <a:fillRect/>
          </a:stretch>
        </p:blipFill>
        <p:spPr>
          <a:xfrm>
            <a:off x="1561984" y="2380256"/>
            <a:ext cx="1170533" cy="871804"/>
          </a:xfrm>
          <a:prstGeom prst="rect">
            <a:avLst/>
          </a:prstGeom>
        </p:spPr>
      </p:pic>
      <p:pic>
        <p:nvPicPr>
          <p:cNvPr id="7" name="Afbeelding 6">
            <a:extLst>
              <a:ext uri="{FF2B5EF4-FFF2-40B4-BE49-F238E27FC236}">
                <a16:creationId xmlns:a16="http://schemas.microsoft.com/office/drawing/2014/main" id="{01416D7A-870A-4627-8EF0-BD44D98426BF}"/>
              </a:ext>
            </a:extLst>
          </p:cNvPr>
          <p:cNvPicPr>
            <a:picLocks noChangeAspect="1"/>
          </p:cNvPicPr>
          <p:nvPr/>
        </p:nvPicPr>
        <p:blipFill>
          <a:blip r:embed="rId3"/>
          <a:stretch>
            <a:fillRect/>
          </a:stretch>
        </p:blipFill>
        <p:spPr>
          <a:xfrm>
            <a:off x="1535221" y="3781823"/>
            <a:ext cx="1170533" cy="871804"/>
          </a:xfrm>
          <a:prstGeom prst="rect">
            <a:avLst/>
          </a:prstGeom>
        </p:spPr>
      </p:pic>
      <p:pic>
        <p:nvPicPr>
          <p:cNvPr id="8" name="Afbeelding 7">
            <a:extLst>
              <a:ext uri="{FF2B5EF4-FFF2-40B4-BE49-F238E27FC236}">
                <a16:creationId xmlns:a16="http://schemas.microsoft.com/office/drawing/2014/main" id="{45B4E483-B087-4EBB-B973-E97536BCEAC3}"/>
              </a:ext>
            </a:extLst>
          </p:cNvPr>
          <p:cNvPicPr>
            <a:picLocks noChangeAspect="1"/>
          </p:cNvPicPr>
          <p:nvPr/>
        </p:nvPicPr>
        <p:blipFill>
          <a:blip r:embed="rId4"/>
          <a:stretch>
            <a:fillRect/>
          </a:stretch>
        </p:blipFill>
        <p:spPr>
          <a:xfrm>
            <a:off x="1535220" y="5183390"/>
            <a:ext cx="1170533" cy="871804"/>
          </a:xfrm>
          <a:prstGeom prst="rect">
            <a:avLst/>
          </a:prstGeom>
        </p:spPr>
      </p:pic>
      <p:pic>
        <p:nvPicPr>
          <p:cNvPr id="9" name="Graphic 8" descr="Vergadering">
            <a:extLst>
              <a:ext uri="{FF2B5EF4-FFF2-40B4-BE49-F238E27FC236}">
                <a16:creationId xmlns:a16="http://schemas.microsoft.com/office/drawing/2014/main" id="{0708BEF0-40D7-4CFE-8FD5-F26B9A6998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112" y="980257"/>
            <a:ext cx="720000" cy="720000"/>
          </a:xfrm>
          <a:prstGeom prst="rect">
            <a:avLst/>
          </a:prstGeom>
        </p:spPr>
      </p:pic>
      <p:pic>
        <p:nvPicPr>
          <p:cNvPr id="10" name="Graphic 9" descr="Statistieken">
            <a:extLst>
              <a:ext uri="{FF2B5EF4-FFF2-40B4-BE49-F238E27FC236}">
                <a16:creationId xmlns:a16="http://schemas.microsoft.com/office/drawing/2014/main" id="{8AA92093-EFE1-4644-8E2B-773B33878F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8112" y="2380256"/>
            <a:ext cx="720000" cy="720000"/>
          </a:xfrm>
          <a:prstGeom prst="rect">
            <a:avLst/>
          </a:prstGeom>
        </p:spPr>
      </p:pic>
      <p:pic>
        <p:nvPicPr>
          <p:cNvPr id="11" name="Graphic 10" descr="Directiekamer">
            <a:extLst>
              <a:ext uri="{FF2B5EF4-FFF2-40B4-BE49-F238E27FC236}">
                <a16:creationId xmlns:a16="http://schemas.microsoft.com/office/drawing/2014/main" id="{770A1ACB-D9F6-4385-8074-B2C4A21CBC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8112" y="3780255"/>
            <a:ext cx="720000" cy="720000"/>
          </a:xfrm>
          <a:prstGeom prst="rect">
            <a:avLst/>
          </a:prstGeom>
        </p:spPr>
      </p:pic>
      <p:pic>
        <p:nvPicPr>
          <p:cNvPr id="12" name="Graphic 11" descr="Grijze cirkels">
            <a:extLst>
              <a:ext uri="{FF2B5EF4-FFF2-40B4-BE49-F238E27FC236}">
                <a16:creationId xmlns:a16="http://schemas.microsoft.com/office/drawing/2014/main" id="{7D39AC65-91AA-4458-8128-380D84271F4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8112" y="5180254"/>
            <a:ext cx="720000" cy="720000"/>
          </a:xfrm>
          <a:prstGeom prst="rect">
            <a:avLst/>
          </a:prstGeom>
        </p:spPr>
      </p:pic>
    </p:spTree>
    <p:extLst>
      <p:ext uri="{BB962C8B-B14F-4D97-AF65-F5344CB8AC3E}">
        <p14:creationId xmlns:p14="http://schemas.microsoft.com/office/powerpoint/2010/main" val="10888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E1E95-F561-45F1-ABFD-B7EEFA07690A}"/>
              </a:ext>
            </a:extLst>
          </p:cNvPr>
          <p:cNvSpPr>
            <a:spLocks noGrp="1"/>
          </p:cNvSpPr>
          <p:nvPr>
            <p:ph type="title"/>
          </p:nvPr>
        </p:nvSpPr>
        <p:spPr/>
        <p:txBody>
          <a:bodyPr>
            <a:noAutofit/>
          </a:bodyPr>
          <a:lstStyle/>
          <a:p>
            <a:pPr algn="ctr"/>
            <a:r>
              <a:rPr lang="nl-NL" sz="9600" b="1">
                <a:solidFill>
                  <a:srgbClr val="FF0000"/>
                </a:solidFill>
              </a:rPr>
              <a:t>Ontwerp</a:t>
            </a:r>
          </a:p>
        </p:txBody>
      </p:sp>
      <p:sp>
        <p:nvSpPr>
          <p:cNvPr id="3" name="Tijdelijke aanduiding voor inhoud 2">
            <a:extLst>
              <a:ext uri="{FF2B5EF4-FFF2-40B4-BE49-F238E27FC236}">
                <a16:creationId xmlns:a16="http://schemas.microsoft.com/office/drawing/2014/main" id="{11ED17E4-5B11-4EE7-897D-090F73AC123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5492530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109F1C36401C4EBABC1062A8AF5B09" ma:contentTypeVersion="12" ma:contentTypeDescription="Een nieuw document maken." ma:contentTypeScope="" ma:versionID="479f530d0fc2f86d500049316dbeaa2b">
  <xsd:schema xmlns:xsd="http://www.w3.org/2001/XMLSchema" xmlns:xs="http://www.w3.org/2001/XMLSchema" xmlns:p="http://schemas.microsoft.com/office/2006/metadata/properties" xmlns:ns2="358c9f4d-d1b6-4e4f-b6a0-58f084090a03" xmlns:ns3="4d50f35a-5e19-4315-848e-7f725c78cf3c" targetNamespace="http://schemas.microsoft.com/office/2006/metadata/properties" ma:root="true" ma:fieldsID="fe44c13590169e5b473d866e028c4ed3" ns2:_="" ns3:_="">
    <xsd:import namespace="358c9f4d-d1b6-4e4f-b6a0-58f084090a03"/>
    <xsd:import namespace="4d50f35a-5e19-4315-848e-7f725c78cf3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c9f4d-d1b6-4e4f-b6a0-58f084090a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50f35a-5e19-4315-848e-7f725c78cf3c"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d50f35a-5e19-4315-848e-7f725c78cf3c">
      <UserInfo>
        <DisplayName>Ilonka Rebergen</DisplayName>
        <AccountId>625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B13B91-2F1D-412E-84C1-E30A57C09F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8c9f4d-d1b6-4e4f-b6a0-58f084090a03"/>
    <ds:schemaRef ds:uri="4d50f35a-5e19-4315-848e-7f725c78cf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742FD8-86CA-47B5-99B2-7758ABBF57D6}">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358c9f4d-d1b6-4e4f-b6a0-58f084090a03"/>
    <ds:schemaRef ds:uri="http://purl.org/dc/terms/"/>
    <ds:schemaRef ds:uri="4d50f35a-5e19-4315-848e-7f725c78cf3c"/>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95FCB68-6CE9-4B9C-A2C9-CA7BFD6CC2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2620</Words>
  <Application>Microsoft Office PowerPoint</Application>
  <PresentationFormat>Breedbeeld</PresentationFormat>
  <Paragraphs>570</Paragraphs>
  <Slides>28</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Calibri Light</vt:lpstr>
      <vt:lpstr>Wingdings</vt:lpstr>
      <vt:lpstr>Kantoorthema</vt:lpstr>
      <vt:lpstr>PowerPoint-presentatie</vt:lpstr>
      <vt:lpstr>Waartoe leiden we onze studenten op?</vt:lpstr>
      <vt:lpstr>Wat leren we onze studenten?</vt:lpstr>
      <vt:lpstr>Wie zijn onze studenten?</vt:lpstr>
      <vt:lpstr>Hoe leiden we onze studenten op?</vt:lpstr>
      <vt:lpstr>PowerPoint-presentatie</vt:lpstr>
      <vt:lpstr>PowerPoint-presentatie</vt:lpstr>
      <vt:lpstr>PowerPoint-presentatie</vt:lpstr>
      <vt:lpstr>Ontwerp</vt:lpstr>
      <vt:lpstr>Leerperiodes van 5 weken</vt:lpstr>
      <vt:lpstr>Een challenge</vt:lpstr>
      <vt:lpstr>Voorbeeld van een task</vt:lpstr>
      <vt:lpstr>Voorbeeld van een challenge</vt:lpstr>
      <vt:lpstr>Taken</vt:lpstr>
      <vt:lpstr>Leerperiodes van 5 weken</vt:lpstr>
      <vt:lpstr>Voorbeeldrooster startweek</vt:lpstr>
      <vt:lpstr>Startweek</vt:lpstr>
      <vt:lpstr>Voorbeeldrooster workspace</vt:lpstr>
      <vt:lpstr>Bijeenkomsten tijdens de workspace I</vt:lpstr>
      <vt:lpstr>Bijeenkomsten tijdens de workspace II</vt:lpstr>
      <vt:lpstr>Voorbeeldrooster slotweek</vt:lpstr>
      <vt:lpstr>Slotweek</vt:lpstr>
      <vt:lpstr>Slotweek</vt:lpstr>
      <vt:lpstr>Agile werken</vt:lpstr>
      <vt:lpstr>(Doorlopende) leerlijnen</vt:lpstr>
      <vt:lpstr>Planning opleiding</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Julius Kleinherenbrink</dc:creator>
  <cp:lastModifiedBy>Sanne Honselaar</cp:lastModifiedBy>
  <cp:revision>2</cp:revision>
  <cp:lastPrinted>2020-01-15T13:58:30Z</cp:lastPrinted>
  <dcterms:created xsi:type="dcterms:W3CDTF">2019-06-30T09:02:55Z</dcterms:created>
  <dcterms:modified xsi:type="dcterms:W3CDTF">2024-10-14T11:43:14Z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0x01010082109F1C36401C4EBABC1062A8AF5B09</vt:lpwstr>
  </property>
  <property fmtid="{D5CDD505-2E9C-101B-9397-08002B2CF9AE}" pid="3" name="Order">
    <vt:r8>18400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